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71" r:id="rId3"/>
    <p:sldId id="274" r:id="rId4"/>
    <p:sldId id="272" r:id="rId5"/>
    <p:sldId id="364" r:id="rId6"/>
    <p:sldId id="273" r:id="rId7"/>
    <p:sldId id="261" r:id="rId8"/>
    <p:sldId id="387" r:id="rId9"/>
    <p:sldId id="262" r:id="rId10"/>
    <p:sldId id="263" r:id="rId11"/>
    <p:sldId id="266" r:id="rId12"/>
    <p:sldId id="267" r:id="rId13"/>
    <p:sldId id="258" r:id="rId14"/>
    <p:sldId id="386" r:id="rId15"/>
    <p:sldId id="361" r:id="rId16"/>
    <p:sldId id="362" r:id="rId17"/>
    <p:sldId id="328" r:id="rId18"/>
    <p:sldId id="329" r:id="rId19"/>
    <p:sldId id="332" r:id="rId20"/>
    <p:sldId id="333" r:id="rId21"/>
    <p:sldId id="334" r:id="rId22"/>
    <p:sldId id="335" r:id="rId23"/>
    <p:sldId id="344" r:id="rId24"/>
    <p:sldId id="345" r:id="rId25"/>
    <p:sldId id="346" r:id="rId26"/>
    <p:sldId id="348" r:id="rId27"/>
    <p:sldId id="349" r:id="rId28"/>
    <p:sldId id="350" r:id="rId29"/>
    <p:sldId id="351" r:id="rId30"/>
    <p:sldId id="352" r:id="rId31"/>
    <p:sldId id="353" r:id="rId32"/>
    <p:sldId id="354" r:id="rId33"/>
    <p:sldId id="355" r:id="rId34"/>
    <p:sldId id="356" r:id="rId35"/>
    <p:sldId id="357" r:id="rId36"/>
    <p:sldId id="358" r:id="rId37"/>
    <p:sldId id="359" r:id="rId38"/>
    <p:sldId id="363" r:id="rId39"/>
    <p:sldId id="385" r:id="rId40"/>
    <p:sldId id="384" r:id="rId41"/>
    <p:sldId id="360"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BD41"/>
    <a:srgbClr val="FE7A53"/>
    <a:srgbClr val="7CC2C3"/>
    <a:srgbClr val="FFF4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AA470-5E01-4D45-A918-1775D68BA87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047F82F-77EF-43F3-93C2-00962A42D7EE}"/>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2286802-936D-425D-BBA9-FE2ED1AD41DC}"/>
              </a:ext>
            </a:extLst>
          </p:cNvPr>
          <p:cNvSpPr>
            <a:spLocks noGrp="1"/>
          </p:cNvSpPr>
          <p:nvPr>
            <p:ph type="dt" sz="half" idx="10"/>
          </p:nvPr>
        </p:nvSpPr>
        <p:spPr>
          <a:xfrm>
            <a:off x="838200" y="6356350"/>
            <a:ext cx="2743200" cy="365125"/>
          </a:xfrm>
          <a:prstGeom prst="rect">
            <a:avLst/>
          </a:prstGeom>
        </p:spPr>
        <p:txBody>
          <a:bodyPr/>
          <a:lstStyle/>
          <a:p>
            <a:fld id="{622AF0EF-EC49-420D-99AA-38E42C994410}" type="datetimeFigureOut">
              <a:rPr lang="en-IN" smtClean="0"/>
              <a:t>03-01-2026</a:t>
            </a:fld>
            <a:endParaRPr lang="en-IN"/>
          </a:p>
        </p:txBody>
      </p:sp>
      <p:sp>
        <p:nvSpPr>
          <p:cNvPr id="5" name="Footer Placeholder 4">
            <a:extLst>
              <a:ext uri="{FF2B5EF4-FFF2-40B4-BE49-F238E27FC236}">
                <a16:creationId xmlns:a16="http://schemas.microsoft.com/office/drawing/2014/main" id="{281B012B-23C9-4DD0-B0D4-725CB34C4589}"/>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9F8A48CC-5F9C-414A-9F8B-1F7D20143A27}"/>
              </a:ext>
            </a:extLst>
          </p:cNvPr>
          <p:cNvSpPr>
            <a:spLocks noGrp="1"/>
          </p:cNvSpPr>
          <p:nvPr>
            <p:ph type="sldNum" sz="quarter" idx="12"/>
          </p:nvPr>
        </p:nvSpPr>
        <p:spPr>
          <a:xfrm>
            <a:off x="8610600" y="6356350"/>
            <a:ext cx="2743200" cy="365125"/>
          </a:xfrm>
          <a:prstGeom prst="rect">
            <a:avLst/>
          </a:prstGeom>
        </p:spPr>
        <p:txBody>
          <a:bodyPr/>
          <a:lstStyle/>
          <a:p>
            <a:fld id="{23F7AB48-0228-4856-8203-41944AC268CA}" type="slidenum">
              <a:rPr lang="en-IN" smtClean="0"/>
              <a:t>‹#›</a:t>
            </a:fld>
            <a:endParaRPr lang="en-IN"/>
          </a:p>
        </p:txBody>
      </p:sp>
    </p:spTree>
    <p:extLst>
      <p:ext uri="{BB962C8B-B14F-4D97-AF65-F5344CB8AC3E}">
        <p14:creationId xmlns:p14="http://schemas.microsoft.com/office/powerpoint/2010/main" val="1890855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44526-23AB-4289-9FB4-BE29F9FA3ED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BA8933C-0D6F-40F9-AFDE-99D24B4F38D2}"/>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72F0DF6-E920-4CD3-96F9-AC87E1E4889E}"/>
              </a:ext>
            </a:extLst>
          </p:cNvPr>
          <p:cNvSpPr>
            <a:spLocks noGrp="1"/>
          </p:cNvSpPr>
          <p:nvPr>
            <p:ph type="dt" sz="half" idx="10"/>
          </p:nvPr>
        </p:nvSpPr>
        <p:spPr>
          <a:xfrm>
            <a:off x="838200" y="6356350"/>
            <a:ext cx="2743200" cy="365125"/>
          </a:xfrm>
          <a:prstGeom prst="rect">
            <a:avLst/>
          </a:prstGeom>
        </p:spPr>
        <p:txBody>
          <a:bodyPr/>
          <a:lstStyle/>
          <a:p>
            <a:fld id="{622AF0EF-EC49-420D-99AA-38E42C994410}" type="datetimeFigureOut">
              <a:rPr lang="en-IN" smtClean="0"/>
              <a:t>03-01-2026</a:t>
            </a:fld>
            <a:endParaRPr lang="en-IN"/>
          </a:p>
        </p:txBody>
      </p:sp>
      <p:sp>
        <p:nvSpPr>
          <p:cNvPr id="5" name="Footer Placeholder 4">
            <a:extLst>
              <a:ext uri="{FF2B5EF4-FFF2-40B4-BE49-F238E27FC236}">
                <a16:creationId xmlns:a16="http://schemas.microsoft.com/office/drawing/2014/main" id="{0E2008F3-2A4F-4134-93AF-D79EE4CA6ABB}"/>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78F27FF9-F953-418A-AB16-FDB33080C7D2}"/>
              </a:ext>
            </a:extLst>
          </p:cNvPr>
          <p:cNvSpPr>
            <a:spLocks noGrp="1"/>
          </p:cNvSpPr>
          <p:nvPr>
            <p:ph type="sldNum" sz="quarter" idx="12"/>
          </p:nvPr>
        </p:nvSpPr>
        <p:spPr>
          <a:xfrm>
            <a:off x="8610600" y="6356350"/>
            <a:ext cx="2743200" cy="365125"/>
          </a:xfrm>
          <a:prstGeom prst="rect">
            <a:avLst/>
          </a:prstGeom>
        </p:spPr>
        <p:txBody>
          <a:bodyPr/>
          <a:lstStyle/>
          <a:p>
            <a:fld id="{23F7AB48-0228-4856-8203-41944AC268CA}" type="slidenum">
              <a:rPr lang="en-IN" smtClean="0"/>
              <a:t>‹#›</a:t>
            </a:fld>
            <a:endParaRPr lang="en-IN"/>
          </a:p>
        </p:txBody>
      </p:sp>
    </p:spTree>
    <p:extLst>
      <p:ext uri="{BB962C8B-B14F-4D97-AF65-F5344CB8AC3E}">
        <p14:creationId xmlns:p14="http://schemas.microsoft.com/office/powerpoint/2010/main" val="499926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FDD14F-5637-4EF3-825E-F4B1472BBA5E}"/>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EA64122-FED9-4657-934C-E0AF14C979DB}"/>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AC65024-FC45-49EA-B15F-6E4B9B6A8E84}"/>
              </a:ext>
            </a:extLst>
          </p:cNvPr>
          <p:cNvSpPr>
            <a:spLocks noGrp="1"/>
          </p:cNvSpPr>
          <p:nvPr>
            <p:ph type="dt" sz="half" idx="10"/>
          </p:nvPr>
        </p:nvSpPr>
        <p:spPr>
          <a:xfrm>
            <a:off x="838200" y="6356350"/>
            <a:ext cx="2743200" cy="365125"/>
          </a:xfrm>
          <a:prstGeom prst="rect">
            <a:avLst/>
          </a:prstGeom>
        </p:spPr>
        <p:txBody>
          <a:bodyPr/>
          <a:lstStyle/>
          <a:p>
            <a:fld id="{622AF0EF-EC49-420D-99AA-38E42C994410}" type="datetimeFigureOut">
              <a:rPr lang="en-IN" smtClean="0"/>
              <a:t>03-01-2026</a:t>
            </a:fld>
            <a:endParaRPr lang="en-IN"/>
          </a:p>
        </p:txBody>
      </p:sp>
      <p:sp>
        <p:nvSpPr>
          <p:cNvPr id="5" name="Footer Placeholder 4">
            <a:extLst>
              <a:ext uri="{FF2B5EF4-FFF2-40B4-BE49-F238E27FC236}">
                <a16:creationId xmlns:a16="http://schemas.microsoft.com/office/drawing/2014/main" id="{8A1EFE81-3A58-4A05-8C39-1644048ABDDD}"/>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C855637F-0559-4243-9CA2-574BDA49A5C7}"/>
              </a:ext>
            </a:extLst>
          </p:cNvPr>
          <p:cNvSpPr>
            <a:spLocks noGrp="1"/>
          </p:cNvSpPr>
          <p:nvPr>
            <p:ph type="sldNum" sz="quarter" idx="12"/>
          </p:nvPr>
        </p:nvSpPr>
        <p:spPr>
          <a:xfrm>
            <a:off x="8610600" y="6356350"/>
            <a:ext cx="2743200" cy="365125"/>
          </a:xfrm>
          <a:prstGeom prst="rect">
            <a:avLst/>
          </a:prstGeom>
        </p:spPr>
        <p:txBody>
          <a:bodyPr/>
          <a:lstStyle/>
          <a:p>
            <a:fld id="{23F7AB48-0228-4856-8203-41944AC268CA}" type="slidenum">
              <a:rPr lang="en-IN" smtClean="0"/>
              <a:t>‹#›</a:t>
            </a:fld>
            <a:endParaRPr lang="en-IN"/>
          </a:p>
        </p:txBody>
      </p:sp>
    </p:spTree>
    <p:extLst>
      <p:ext uri="{BB962C8B-B14F-4D97-AF65-F5344CB8AC3E}">
        <p14:creationId xmlns:p14="http://schemas.microsoft.com/office/powerpoint/2010/main" val="1850051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FBF42-30EA-43AA-A824-C7AD06E26EB0}"/>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8DE3A35-F532-4FC5-BE7E-71EB511E7E90}"/>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D8E2259-60D3-4C6D-B4BB-CFCE35723BB6}"/>
              </a:ext>
            </a:extLst>
          </p:cNvPr>
          <p:cNvSpPr>
            <a:spLocks noGrp="1"/>
          </p:cNvSpPr>
          <p:nvPr>
            <p:ph type="dt" sz="half" idx="10"/>
          </p:nvPr>
        </p:nvSpPr>
        <p:spPr>
          <a:xfrm>
            <a:off x="838200" y="6356350"/>
            <a:ext cx="2743200" cy="365125"/>
          </a:xfrm>
          <a:prstGeom prst="rect">
            <a:avLst/>
          </a:prstGeom>
        </p:spPr>
        <p:txBody>
          <a:bodyPr/>
          <a:lstStyle/>
          <a:p>
            <a:fld id="{622AF0EF-EC49-420D-99AA-38E42C994410}" type="datetimeFigureOut">
              <a:rPr lang="en-IN" smtClean="0"/>
              <a:t>03-01-2026</a:t>
            </a:fld>
            <a:endParaRPr lang="en-IN"/>
          </a:p>
        </p:txBody>
      </p:sp>
      <p:sp>
        <p:nvSpPr>
          <p:cNvPr id="5" name="Footer Placeholder 4">
            <a:extLst>
              <a:ext uri="{FF2B5EF4-FFF2-40B4-BE49-F238E27FC236}">
                <a16:creationId xmlns:a16="http://schemas.microsoft.com/office/drawing/2014/main" id="{2FDCFDDD-B024-4C4F-86B7-5D5EFA38889B}"/>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1CB479E0-A216-4CF0-BED4-40ADC902953B}"/>
              </a:ext>
            </a:extLst>
          </p:cNvPr>
          <p:cNvSpPr>
            <a:spLocks noGrp="1"/>
          </p:cNvSpPr>
          <p:nvPr>
            <p:ph type="sldNum" sz="quarter" idx="12"/>
          </p:nvPr>
        </p:nvSpPr>
        <p:spPr>
          <a:xfrm>
            <a:off x="8610600" y="6356350"/>
            <a:ext cx="2743200" cy="365125"/>
          </a:xfrm>
          <a:prstGeom prst="rect">
            <a:avLst/>
          </a:prstGeom>
        </p:spPr>
        <p:txBody>
          <a:bodyPr/>
          <a:lstStyle/>
          <a:p>
            <a:fld id="{23F7AB48-0228-4856-8203-41944AC268CA}" type="slidenum">
              <a:rPr lang="en-IN" smtClean="0"/>
              <a:t>‹#›</a:t>
            </a:fld>
            <a:endParaRPr lang="en-IN"/>
          </a:p>
        </p:txBody>
      </p:sp>
    </p:spTree>
    <p:extLst>
      <p:ext uri="{BB962C8B-B14F-4D97-AF65-F5344CB8AC3E}">
        <p14:creationId xmlns:p14="http://schemas.microsoft.com/office/powerpoint/2010/main" val="889110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EC880-9799-40ED-A6C1-45EAD2B05B71}"/>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25F24C6-8BFE-40A6-B0B4-B96F53860F7F}"/>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5D797-423F-47D7-9BC2-698E45CED7B7}"/>
              </a:ext>
            </a:extLst>
          </p:cNvPr>
          <p:cNvSpPr>
            <a:spLocks noGrp="1"/>
          </p:cNvSpPr>
          <p:nvPr>
            <p:ph type="dt" sz="half" idx="10"/>
          </p:nvPr>
        </p:nvSpPr>
        <p:spPr>
          <a:xfrm>
            <a:off x="838200" y="6356350"/>
            <a:ext cx="2743200" cy="365125"/>
          </a:xfrm>
          <a:prstGeom prst="rect">
            <a:avLst/>
          </a:prstGeom>
        </p:spPr>
        <p:txBody>
          <a:bodyPr/>
          <a:lstStyle/>
          <a:p>
            <a:fld id="{622AF0EF-EC49-420D-99AA-38E42C994410}" type="datetimeFigureOut">
              <a:rPr lang="en-IN" smtClean="0"/>
              <a:t>03-01-2026</a:t>
            </a:fld>
            <a:endParaRPr lang="en-IN"/>
          </a:p>
        </p:txBody>
      </p:sp>
      <p:sp>
        <p:nvSpPr>
          <p:cNvPr id="5" name="Footer Placeholder 4">
            <a:extLst>
              <a:ext uri="{FF2B5EF4-FFF2-40B4-BE49-F238E27FC236}">
                <a16:creationId xmlns:a16="http://schemas.microsoft.com/office/drawing/2014/main" id="{AD88D589-6F7C-42AE-8D38-69DFB3D03632}"/>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ACC95783-DE12-42A9-93DD-C54504248291}"/>
              </a:ext>
            </a:extLst>
          </p:cNvPr>
          <p:cNvSpPr>
            <a:spLocks noGrp="1"/>
          </p:cNvSpPr>
          <p:nvPr>
            <p:ph type="sldNum" sz="quarter" idx="12"/>
          </p:nvPr>
        </p:nvSpPr>
        <p:spPr>
          <a:xfrm>
            <a:off x="8610600" y="6356350"/>
            <a:ext cx="2743200" cy="365125"/>
          </a:xfrm>
          <a:prstGeom prst="rect">
            <a:avLst/>
          </a:prstGeom>
        </p:spPr>
        <p:txBody>
          <a:bodyPr/>
          <a:lstStyle/>
          <a:p>
            <a:fld id="{23F7AB48-0228-4856-8203-41944AC268CA}" type="slidenum">
              <a:rPr lang="en-IN" smtClean="0"/>
              <a:t>‹#›</a:t>
            </a:fld>
            <a:endParaRPr lang="en-IN"/>
          </a:p>
        </p:txBody>
      </p:sp>
    </p:spTree>
    <p:extLst>
      <p:ext uri="{BB962C8B-B14F-4D97-AF65-F5344CB8AC3E}">
        <p14:creationId xmlns:p14="http://schemas.microsoft.com/office/powerpoint/2010/main" val="2142503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86472-42C9-4F1B-8C3F-1627D871C81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3779B5F-D0EB-452A-818C-7DA082BFCD14}"/>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D464372-7C80-4ABF-8A0D-F31D529E72A0}"/>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B7C6945-C344-45B5-A3A8-36886551DDF9}"/>
              </a:ext>
            </a:extLst>
          </p:cNvPr>
          <p:cNvSpPr>
            <a:spLocks noGrp="1"/>
          </p:cNvSpPr>
          <p:nvPr>
            <p:ph type="dt" sz="half" idx="10"/>
          </p:nvPr>
        </p:nvSpPr>
        <p:spPr>
          <a:xfrm>
            <a:off x="838200" y="6356350"/>
            <a:ext cx="2743200" cy="365125"/>
          </a:xfrm>
          <a:prstGeom prst="rect">
            <a:avLst/>
          </a:prstGeom>
        </p:spPr>
        <p:txBody>
          <a:bodyPr/>
          <a:lstStyle/>
          <a:p>
            <a:fld id="{622AF0EF-EC49-420D-99AA-38E42C994410}" type="datetimeFigureOut">
              <a:rPr lang="en-IN" smtClean="0"/>
              <a:t>03-01-2026</a:t>
            </a:fld>
            <a:endParaRPr lang="en-IN"/>
          </a:p>
        </p:txBody>
      </p:sp>
      <p:sp>
        <p:nvSpPr>
          <p:cNvPr id="6" name="Footer Placeholder 5">
            <a:extLst>
              <a:ext uri="{FF2B5EF4-FFF2-40B4-BE49-F238E27FC236}">
                <a16:creationId xmlns:a16="http://schemas.microsoft.com/office/drawing/2014/main" id="{3D9D8E00-C964-45AB-98A6-FDBDFBC78E47}"/>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38F60DCF-ED4A-4475-9A6E-FB7D5FE60FC6}"/>
              </a:ext>
            </a:extLst>
          </p:cNvPr>
          <p:cNvSpPr>
            <a:spLocks noGrp="1"/>
          </p:cNvSpPr>
          <p:nvPr>
            <p:ph type="sldNum" sz="quarter" idx="12"/>
          </p:nvPr>
        </p:nvSpPr>
        <p:spPr>
          <a:xfrm>
            <a:off x="8610600" y="6356350"/>
            <a:ext cx="2743200" cy="365125"/>
          </a:xfrm>
          <a:prstGeom prst="rect">
            <a:avLst/>
          </a:prstGeom>
        </p:spPr>
        <p:txBody>
          <a:bodyPr/>
          <a:lstStyle/>
          <a:p>
            <a:fld id="{23F7AB48-0228-4856-8203-41944AC268CA}" type="slidenum">
              <a:rPr lang="en-IN" smtClean="0"/>
              <a:t>‹#›</a:t>
            </a:fld>
            <a:endParaRPr lang="en-IN"/>
          </a:p>
        </p:txBody>
      </p:sp>
    </p:spTree>
    <p:extLst>
      <p:ext uri="{BB962C8B-B14F-4D97-AF65-F5344CB8AC3E}">
        <p14:creationId xmlns:p14="http://schemas.microsoft.com/office/powerpoint/2010/main" val="3128938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6787F-002C-4C4E-AF85-012BE4C07577}"/>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D6BD674-6C2B-4E36-8CB1-9E00EAB8B992}"/>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8D7F2E-CEEF-4646-AFD7-F571F7A040D2}"/>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E10F15C-6601-4B08-90CB-9BCFB3F2033C}"/>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E989AC-3346-4646-9C48-47416C3AC362}"/>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2516DF4-D1B9-44B8-B622-92B4031E0418}"/>
              </a:ext>
            </a:extLst>
          </p:cNvPr>
          <p:cNvSpPr>
            <a:spLocks noGrp="1"/>
          </p:cNvSpPr>
          <p:nvPr>
            <p:ph type="dt" sz="half" idx="10"/>
          </p:nvPr>
        </p:nvSpPr>
        <p:spPr>
          <a:xfrm>
            <a:off x="838200" y="6356350"/>
            <a:ext cx="2743200" cy="365125"/>
          </a:xfrm>
          <a:prstGeom prst="rect">
            <a:avLst/>
          </a:prstGeom>
        </p:spPr>
        <p:txBody>
          <a:bodyPr/>
          <a:lstStyle/>
          <a:p>
            <a:fld id="{622AF0EF-EC49-420D-99AA-38E42C994410}" type="datetimeFigureOut">
              <a:rPr lang="en-IN" smtClean="0"/>
              <a:t>03-01-2026</a:t>
            </a:fld>
            <a:endParaRPr lang="en-IN"/>
          </a:p>
        </p:txBody>
      </p:sp>
      <p:sp>
        <p:nvSpPr>
          <p:cNvPr id="8" name="Footer Placeholder 7">
            <a:extLst>
              <a:ext uri="{FF2B5EF4-FFF2-40B4-BE49-F238E27FC236}">
                <a16:creationId xmlns:a16="http://schemas.microsoft.com/office/drawing/2014/main" id="{F0D18A6D-D8F2-4B58-BAD2-2CB8F3B4088C}"/>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9" name="Slide Number Placeholder 8">
            <a:extLst>
              <a:ext uri="{FF2B5EF4-FFF2-40B4-BE49-F238E27FC236}">
                <a16:creationId xmlns:a16="http://schemas.microsoft.com/office/drawing/2014/main" id="{C3BFCA82-24AA-4315-8004-04059CA611F7}"/>
              </a:ext>
            </a:extLst>
          </p:cNvPr>
          <p:cNvSpPr>
            <a:spLocks noGrp="1"/>
          </p:cNvSpPr>
          <p:nvPr>
            <p:ph type="sldNum" sz="quarter" idx="12"/>
          </p:nvPr>
        </p:nvSpPr>
        <p:spPr>
          <a:xfrm>
            <a:off x="8610600" y="6356350"/>
            <a:ext cx="2743200" cy="365125"/>
          </a:xfrm>
          <a:prstGeom prst="rect">
            <a:avLst/>
          </a:prstGeom>
        </p:spPr>
        <p:txBody>
          <a:bodyPr/>
          <a:lstStyle/>
          <a:p>
            <a:fld id="{23F7AB48-0228-4856-8203-41944AC268CA}" type="slidenum">
              <a:rPr lang="en-IN" smtClean="0"/>
              <a:t>‹#›</a:t>
            </a:fld>
            <a:endParaRPr lang="en-IN"/>
          </a:p>
        </p:txBody>
      </p:sp>
    </p:spTree>
    <p:extLst>
      <p:ext uri="{BB962C8B-B14F-4D97-AF65-F5344CB8AC3E}">
        <p14:creationId xmlns:p14="http://schemas.microsoft.com/office/powerpoint/2010/main" val="90819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537D1-C68E-47C6-B72D-8D6509F16EA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C94776D-4A5A-4649-A8DC-C22177DF186F}"/>
              </a:ext>
            </a:extLst>
          </p:cNvPr>
          <p:cNvSpPr>
            <a:spLocks noGrp="1"/>
          </p:cNvSpPr>
          <p:nvPr>
            <p:ph type="dt" sz="half" idx="10"/>
          </p:nvPr>
        </p:nvSpPr>
        <p:spPr>
          <a:xfrm>
            <a:off x="838200" y="6356350"/>
            <a:ext cx="2743200" cy="365125"/>
          </a:xfrm>
          <a:prstGeom prst="rect">
            <a:avLst/>
          </a:prstGeom>
        </p:spPr>
        <p:txBody>
          <a:bodyPr/>
          <a:lstStyle/>
          <a:p>
            <a:fld id="{622AF0EF-EC49-420D-99AA-38E42C994410}" type="datetimeFigureOut">
              <a:rPr lang="en-IN" smtClean="0"/>
              <a:t>03-01-2026</a:t>
            </a:fld>
            <a:endParaRPr lang="en-IN"/>
          </a:p>
        </p:txBody>
      </p:sp>
      <p:sp>
        <p:nvSpPr>
          <p:cNvPr id="4" name="Footer Placeholder 3">
            <a:extLst>
              <a:ext uri="{FF2B5EF4-FFF2-40B4-BE49-F238E27FC236}">
                <a16:creationId xmlns:a16="http://schemas.microsoft.com/office/drawing/2014/main" id="{C738D9D2-F700-4291-B95E-3417458B8774}"/>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5" name="Slide Number Placeholder 4">
            <a:extLst>
              <a:ext uri="{FF2B5EF4-FFF2-40B4-BE49-F238E27FC236}">
                <a16:creationId xmlns:a16="http://schemas.microsoft.com/office/drawing/2014/main" id="{384921FD-F825-4A47-81E3-740EBAA3FCE2}"/>
              </a:ext>
            </a:extLst>
          </p:cNvPr>
          <p:cNvSpPr>
            <a:spLocks noGrp="1"/>
          </p:cNvSpPr>
          <p:nvPr>
            <p:ph type="sldNum" sz="quarter" idx="12"/>
          </p:nvPr>
        </p:nvSpPr>
        <p:spPr>
          <a:xfrm>
            <a:off x="8610600" y="6356350"/>
            <a:ext cx="2743200" cy="365125"/>
          </a:xfrm>
          <a:prstGeom prst="rect">
            <a:avLst/>
          </a:prstGeom>
        </p:spPr>
        <p:txBody>
          <a:bodyPr/>
          <a:lstStyle/>
          <a:p>
            <a:fld id="{23F7AB48-0228-4856-8203-41944AC268CA}" type="slidenum">
              <a:rPr lang="en-IN" smtClean="0"/>
              <a:t>‹#›</a:t>
            </a:fld>
            <a:endParaRPr lang="en-IN"/>
          </a:p>
        </p:txBody>
      </p:sp>
    </p:spTree>
    <p:extLst>
      <p:ext uri="{BB962C8B-B14F-4D97-AF65-F5344CB8AC3E}">
        <p14:creationId xmlns:p14="http://schemas.microsoft.com/office/powerpoint/2010/main" val="2497977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438127-D47C-4830-A98D-DBC383AA13D4}"/>
              </a:ext>
            </a:extLst>
          </p:cNvPr>
          <p:cNvSpPr>
            <a:spLocks noGrp="1"/>
          </p:cNvSpPr>
          <p:nvPr>
            <p:ph type="dt" sz="half" idx="10"/>
          </p:nvPr>
        </p:nvSpPr>
        <p:spPr>
          <a:xfrm>
            <a:off x="838200" y="6356350"/>
            <a:ext cx="2743200" cy="365125"/>
          </a:xfrm>
          <a:prstGeom prst="rect">
            <a:avLst/>
          </a:prstGeom>
        </p:spPr>
        <p:txBody>
          <a:bodyPr/>
          <a:lstStyle/>
          <a:p>
            <a:fld id="{622AF0EF-EC49-420D-99AA-38E42C994410}" type="datetimeFigureOut">
              <a:rPr lang="en-IN" smtClean="0"/>
              <a:t>03-01-2026</a:t>
            </a:fld>
            <a:endParaRPr lang="en-IN"/>
          </a:p>
        </p:txBody>
      </p:sp>
      <p:sp>
        <p:nvSpPr>
          <p:cNvPr id="3" name="Footer Placeholder 2">
            <a:extLst>
              <a:ext uri="{FF2B5EF4-FFF2-40B4-BE49-F238E27FC236}">
                <a16:creationId xmlns:a16="http://schemas.microsoft.com/office/drawing/2014/main" id="{C48570DA-F148-4B74-9522-9EA7253190DA}"/>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4" name="Slide Number Placeholder 3">
            <a:extLst>
              <a:ext uri="{FF2B5EF4-FFF2-40B4-BE49-F238E27FC236}">
                <a16:creationId xmlns:a16="http://schemas.microsoft.com/office/drawing/2014/main" id="{4B11B4F6-716A-4E82-BBB1-2C22949A2267}"/>
              </a:ext>
            </a:extLst>
          </p:cNvPr>
          <p:cNvSpPr>
            <a:spLocks noGrp="1"/>
          </p:cNvSpPr>
          <p:nvPr>
            <p:ph type="sldNum" sz="quarter" idx="12"/>
          </p:nvPr>
        </p:nvSpPr>
        <p:spPr>
          <a:xfrm>
            <a:off x="8610600" y="6356350"/>
            <a:ext cx="2743200" cy="365125"/>
          </a:xfrm>
          <a:prstGeom prst="rect">
            <a:avLst/>
          </a:prstGeom>
        </p:spPr>
        <p:txBody>
          <a:bodyPr/>
          <a:lstStyle/>
          <a:p>
            <a:fld id="{23F7AB48-0228-4856-8203-41944AC268CA}" type="slidenum">
              <a:rPr lang="en-IN" smtClean="0"/>
              <a:t>‹#›</a:t>
            </a:fld>
            <a:endParaRPr lang="en-IN"/>
          </a:p>
        </p:txBody>
      </p:sp>
    </p:spTree>
    <p:extLst>
      <p:ext uri="{BB962C8B-B14F-4D97-AF65-F5344CB8AC3E}">
        <p14:creationId xmlns:p14="http://schemas.microsoft.com/office/powerpoint/2010/main" val="388495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8E55E-8B17-4963-81AE-BCA0C98B286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C0768D9-C03C-4E78-ABF7-FFA12D94903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40C160E-D1BF-4702-B409-F3E7E9367CE6}"/>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5FC689-C472-449A-A0B2-F53EA5A9FFBD}"/>
              </a:ext>
            </a:extLst>
          </p:cNvPr>
          <p:cNvSpPr>
            <a:spLocks noGrp="1"/>
          </p:cNvSpPr>
          <p:nvPr>
            <p:ph type="dt" sz="half" idx="10"/>
          </p:nvPr>
        </p:nvSpPr>
        <p:spPr>
          <a:xfrm>
            <a:off x="838200" y="6356350"/>
            <a:ext cx="2743200" cy="365125"/>
          </a:xfrm>
          <a:prstGeom prst="rect">
            <a:avLst/>
          </a:prstGeom>
        </p:spPr>
        <p:txBody>
          <a:bodyPr/>
          <a:lstStyle/>
          <a:p>
            <a:fld id="{622AF0EF-EC49-420D-99AA-38E42C994410}" type="datetimeFigureOut">
              <a:rPr lang="en-IN" smtClean="0"/>
              <a:t>03-01-2026</a:t>
            </a:fld>
            <a:endParaRPr lang="en-IN"/>
          </a:p>
        </p:txBody>
      </p:sp>
      <p:sp>
        <p:nvSpPr>
          <p:cNvPr id="6" name="Footer Placeholder 5">
            <a:extLst>
              <a:ext uri="{FF2B5EF4-FFF2-40B4-BE49-F238E27FC236}">
                <a16:creationId xmlns:a16="http://schemas.microsoft.com/office/drawing/2014/main" id="{15333EA5-A043-48F2-8C64-6CEC697C8685}"/>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1FA9C5C5-5E3B-490E-8465-A61E1DE28CE5}"/>
              </a:ext>
            </a:extLst>
          </p:cNvPr>
          <p:cNvSpPr>
            <a:spLocks noGrp="1"/>
          </p:cNvSpPr>
          <p:nvPr>
            <p:ph type="sldNum" sz="quarter" idx="12"/>
          </p:nvPr>
        </p:nvSpPr>
        <p:spPr>
          <a:xfrm>
            <a:off x="8610600" y="6356350"/>
            <a:ext cx="2743200" cy="365125"/>
          </a:xfrm>
          <a:prstGeom prst="rect">
            <a:avLst/>
          </a:prstGeom>
        </p:spPr>
        <p:txBody>
          <a:bodyPr/>
          <a:lstStyle/>
          <a:p>
            <a:fld id="{23F7AB48-0228-4856-8203-41944AC268CA}" type="slidenum">
              <a:rPr lang="en-IN" smtClean="0"/>
              <a:t>‹#›</a:t>
            </a:fld>
            <a:endParaRPr lang="en-IN"/>
          </a:p>
        </p:txBody>
      </p:sp>
    </p:spTree>
    <p:extLst>
      <p:ext uri="{BB962C8B-B14F-4D97-AF65-F5344CB8AC3E}">
        <p14:creationId xmlns:p14="http://schemas.microsoft.com/office/powerpoint/2010/main" val="2848140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D6E02-0879-489B-8D87-E0BEE3576406}"/>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036C4D5-0720-4733-B186-C6A08C0BDC1A}"/>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7A349DD-75FD-4132-B4F1-145FEC011C8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F6A455-3D59-4719-87ED-02C09F638DFF}"/>
              </a:ext>
            </a:extLst>
          </p:cNvPr>
          <p:cNvSpPr>
            <a:spLocks noGrp="1"/>
          </p:cNvSpPr>
          <p:nvPr>
            <p:ph type="dt" sz="half" idx="10"/>
          </p:nvPr>
        </p:nvSpPr>
        <p:spPr>
          <a:xfrm>
            <a:off x="838200" y="6356350"/>
            <a:ext cx="2743200" cy="365125"/>
          </a:xfrm>
          <a:prstGeom prst="rect">
            <a:avLst/>
          </a:prstGeom>
        </p:spPr>
        <p:txBody>
          <a:bodyPr/>
          <a:lstStyle/>
          <a:p>
            <a:fld id="{622AF0EF-EC49-420D-99AA-38E42C994410}" type="datetimeFigureOut">
              <a:rPr lang="en-IN" smtClean="0"/>
              <a:t>03-01-2026</a:t>
            </a:fld>
            <a:endParaRPr lang="en-IN"/>
          </a:p>
        </p:txBody>
      </p:sp>
      <p:sp>
        <p:nvSpPr>
          <p:cNvPr id="6" name="Footer Placeholder 5">
            <a:extLst>
              <a:ext uri="{FF2B5EF4-FFF2-40B4-BE49-F238E27FC236}">
                <a16:creationId xmlns:a16="http://schemas.microsoft.com/office/drawing/2014/main" id="{2E1BEFE1-DAA9-4882-8EC5-5A5A9C91E6E8}"/>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A30805B3-726F-4B52-A28C-40153C3000D6}"/>
              </a:ext>
            </a:extLst>
          </p:cNvPr>
          <p:cNvSpPr>
            <a:spLocks noGrp="1"/>
          </p:cNvSpPr>
          <p:nvPr>
            <p:ph type="sldNum" sz="quarter" idx="12"/>
          </p:nvPr>
        </p:nvSpPr>
        <p:spPr>
          <a:xfrm>
            <a:off x="8610600" y="6356350"/>
            <a:ext cx="2743200" cy="365125"/>
          </a:xfrm>
          <a:prstGeom prst="rect">
            <a:avLst/>
          </a:prstGeom>
        </p:spPr>
        <p:txBody>
          <a:bodyPr/>
          <a:lstStyle/>
          <a:p>
            <a:fld id="{23F7AB48-0228-4856-8203-41944AC268CA}" type="slidenum">
              <a:rPr lang="en-IN" smtClean="0"/>
              <a:t>‹#›</a:t>
            </a:fld>
            <a:endParaRPr lang="en-IN"/>
          </a:p>
        </p:txBody>
      </p:sp>
    </p:spTree>
    <p:extLst>
      <p:ext uri="{BB962C8B-B14F-4D97-AF65-F5344CB8AC3E}">
        <p14:creationId xmlns:p14="http://schemas.microsoft.com/office/powerpoint/2010/main" val="23830270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106BE36D-9BF0-4B07-9F2C-B37A339BB217}"/>
              </a:ext>
            </a:extLst>
          </p:cNvPr>
          <p:cNvSpPr/>
          <p:nvPr userDrawn="1"/>
        </p:nvSpPr>
        <p:spPr>
          <a:xfrm flipH="1" flipV="1">
            <a:off x="11314380" y="5943599"/>
            <a:ext cx="877612" cy="914397"/>
          </a:xfrm>
          <a:custGeom>
            <a:avLst/>
            <a:gdLst>
              <a:gd name="connsiteX0" fmla="*/ 0 w 3313043"/>
              <a:gd name="connsiteY0" fmla="*/ 0 h 4863548"/>
              <a:gd name="connsiteX1" fmla="*/ 3313043 w 3313043"/>
              <a:gd name="connsiteY1" fmla="*/ 0 h 4863548"/>
              <a:gd name="connsiteX2" fmla="*/ 3313043 w 3313043"/>
              <a:gd name="connsiteY2" fmla="*/ 4863548 h 4863548"/>
              <a:gd name="connsiteX3" fmla="*/ 0 w 3313043"/>
              <a:gd name="connsiteY3" fmla="*/ 4863548 h 4863548"/>
              <a:gd name="connsiteX4" fmla="*/ 0 w 3313043"/>
              <a:gd name="connsiteY4" fmla="*/ 0 h 4863548"/>
              <a:gd name="connsiteX0" fmla="*/ 0 w 3313043"/>
              <a:gd name="connsiteY0" fmla="*/ 0 h 4863548"/>
              <a:gd name="connsiteX1" fmla="*/ 3313043 w 3313043"/>
              <a:gd name="connsiteY1" fmla="*/ 0 h 4863548"/>
              <a:gd name="connsiteX2" fmla="*/ 2968487 w 3313043"/>
              <a:gd name="connsiteY2" fmla="*/ 4465983 h 4863548"/>
              <a:gd name="connsiteX3" fmla="*/ 0 w 3313043"/>
              <a:gd name="connsiteY3" fmla="*/ 4863548 h 4863548"/>
              <a:gd name="connsiteX4" fmla="*/ 0 w 3313043"/>
              <a:gd name="connsiteY4" fmla="*/ 0 h 4863548"/>
              <a:gd name="connsiteX0" fmla="*/ 0 w 3313043"/>
              <a:gd name="connsiteY0" fmla="*/ 0 h 4863548"/>
              <a:gd name="connsiteX1" fmla="*/ 3313043 w 3313043"/>
              <a:gd name="connsiteY1" fmla="*/ 0 h 4863548"/>
              <a:gd name="connsiteX2" fmla="*/ 1868556 w 3313043"/>
              <a:gd name="connsiteY2" fmla="*/ 2186609 h 4863548"/>
              <a:gd name="connsiteX3" fmla="*/ 0 w 3313043"/>
              <a:gd name="connsiteY3" fmla="*/ 4863548 h 4863548"/>
              <a:gd name="connsiteX4" fmla="*/ 0 w 3313043"/>
              <a:gd name="connsiteY4" fmla="*/ 0 h 4863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3043" h="4863548">
                <a:moveTo>
                  <a:pt x="0" y="0"/>
                </a:moveTo>
                <a:lnTo>
                  <a:pt x="3313043" y="0"/>
                </a:lnTo>
                <a:lnTo>
                  <a:pt x="1868556" y="2186609"/>
                </a:lnTo>
                <a:lnTo>
                  <a:pt x="0" y="4863548"/>
                </a:lnTo>
                <a:lnTo>
                  <a:pt x="0" y="0"/>
                </a:lnTo>
                <a:close/>
              </a:path>
            </a:pathLst>
          </a:custGeom>
          <a:solidFill>
            <a:srgbClr val="F3F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53DF7A5-ED44-4C94-B5BD-8A976B7C9A3B}"/>
              </a:ext>
            </a:extLst>
          </p:cNvPr>
          <p:cNvSpPr/>
          <p:nvPr userDrawn="1"/>
        </p:nvSpPr>
        <p:spPr>
          <a:xfrm>
            <a:off x="0" y="0"/>
            <a:ext cx="12191996" cy="130630"/>
          </a:xfrm>
          <a:prstGeom prst="rect">
            <a:avLst/>
          </a:prstGeom>
          <a:solidFill>
            <a:srgbClr val="5C5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5">
            <a:extLst>
              <a:ext uri="{FF2B5EF4-FFF2-40B4-BE49-F238E27FC236}">
                <a16:creationId xmlns:a16="http://schemas.microsoft.com/office/drawing/2014/main" id="{3902B2A5-9D46-4F60-9642-4D34E6F53565}"/>
              </a:ext>
            </a:extLst>
          </p:cNvPr>
          <p:cNvSpPr/>
          <p:nvPr userDrawn="1"/>
        </p:nvSpPr>
        <p:spPr>
          <a:xfrm>
            <a:off x="0" y="-1"/>
            <a:ext cx="1266999" cy="1345475"/>
          </a:xfrm>
          <a:custGeom>
            <a:avLst/>
            <a:gdLst>
              <a:gd name="connsiteX0" fmla="*/ 0 w 3313043"/>
              <a:gd name="connsiteY0" fmla="*/ 0 h 4863548"/>
              <a:gd name="connsiteX1" fmla="*/ 3313043 w 3313043"/>
              <a:gd name="connsiteY1" fmla="*/ 0 h 4863548"/>
              <a:gd name="connsiteX2" fmla="*/ 3313043 w 3313043"/>
              <a:gd name="connsiteY2" fmla="*/ 4863548 h 4863548"/>
              <a:gd name="connsiteX3" fmla="*/ 0 w 3313043"/>
              <a:gd name="connsiteY3" fmla="*/ 4863548 h 4863548"/>
              <a:gd name="connsiteX4" fmla="*/ 0 w 3313043"/>
              <a:gd name="connsiteY4" fmla="*/ 0 h 4863548"/>
              <a:gd name="connsiteX0" fmla="*/ 0 w 3313043"/>
              <a:gd name="connsiteY0" fmla="*/ 0 h 4863548"/>
              <a:gd name="connsiteX1" fmla="*/ 3313043 w 3313043"/>
              <a:gd name="connsiteY1" fmla="*/ 0 h 4863548"/>
              <a:gd name="connsiteX2" fmla="*/ 2968487 w 3313043"/>
              <a:gd name="connsiteY2" fmla="*/ 4465983 h 4863548"/>
              <a:gd name="connsiteX3" fmla="*/ 0 w 3313043"/>
              <a:gd name="connsiteY3" fmla="*/ 4863548 h 4863548"/>
              <a:gd name="connsiteX4" fmla="*/ 0 w 3313043"/>
              <a:gd name="connsiteY4" fmla="*/ 0 h 4863548"/>
              <a:gd name="connsiteX0" fmla="*/ 0 w 3313043"/>
              <a:gd name="connsiteY0" fmla="*/ 0 h 4863548"/>
              <a:gd name="connsiteX1" fmla="*/ 3313043 w 3313043"/>
              <a:gd name="connsiteY1" fmla="*/ 0 h 4863548"/>
              <a:gd name="connsiteX2" fmla="*/ 1868556 w 3313043"/>
              <a:gd name="connsiteY2" fmla="*/ 2186609 h 4863548"/>
              <a:gd name="connsiteX3" fmla="*/ 0 w 3313043"/>
              <a:gd name="connsiteY3" fmla="*/ 4863548 h 4863548"/>
              <a:gd name="connsiteX4" fmla="*/ 0 w 3313043"/>
              <a:gd name="connsiteY4" fmla="*/ 0 h 4863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3043" h="4863548">
                <a:moveTo>
                  <a:pt x="0" y="0"/>
                </a:moveTo>
                <a:lnTo>
                  <a:pt x="3313043" y="0"/>
                </a:lnTo>
                <a:lnTo>
                  <a:pt x="1868556" y="2186609"/>
                </a:lnTo>
                <a:lnTo>
                  <a:pt x="0" y="4863548"/>
                </a:lnTo>
                <a:lnTo>
                  <a:pt x="0" y="0"/>
                </a:lnTo>
                <a:close/>
              </a:path>
            </a:pathLst>
          </a:custGeom>
          <a:solidFill>
            <a:srgbClr val="F3F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5">
            <a:extLst>
              <a:ext uri="{FF2B5EF4-FFF2-40B4-BE49-F238E27FC236}">
                <a16:creationId xmlns:a16="http://schemas.microsoft.com/office/drawing/2014/main" id="{411EFBF9-6705-4A8C-AB80-B9A0BA9564AE}"/>
              </a:ext>
            </a:extLst>
          </p:cNvPr>
          <p:cNvSpPr/>
          <p:nvPr userDrawn="1"/>
        </p:nvSpPr>
        <p:spPr>
          <a:xfrm>
            <a:off x="1" y="1"/>
            <a:ext cx="1266998" cy="1026865"/>
          </a:xfrm>
          <a:custGeom>
            <a:avLst/>
            <a:gdLst>
              <a:gd name="connsiteX0" fmla="*/ 0 w 3313043"/>
              <a:gd name="connsiteY0" fmla="*/ 0 h 4863548"/>
              <a:gd name="connsiteX1" fmla="*/ 3313043 w 3313043"/>
              <a:gd name="connsiteY1" fmla="*/ 0 h 4863548"/>
              <a:gd name="connsiteX2" fmla="*/ 3313043 w 3313043"/>
              <a:gd name="connsiteY2" fmla="*/ 4863548 h 4863548"/>
              <a:gd name="connsiteX3" fmla="*/ 0 w 3313043"/>
              <a:gd name="connsiteY3" fmla="*/ 4863548 h 4863548"/>
              <a:gd name="connsiteX4" fmla="*/ 0 w 3313043"/>
              <a:gd name="connsiteY4" fmla="*/ 0 h 4863548"/>
              <a:gd name="connsiteX0" fmla="*/ 0 w 3313043"/>
              <a:gd name="connsiteY0" fmla="*/ 0 h 4863548"/>
              <a:gd name="connsiteX1" fmla="*/ 3313043 w 3313043"/>
              <a:gd name="connsiteY1" fmla="*/ 0 h 4863548"/>
              <a:gd name="connsiteX2" fmla="*/ 2968487 w 3313043"/>
              <a:gd name="connsiteY2" fmla="*/ 4465983 h 4863548"/>
              <a:gd name="connsiteX3" fmla="*/ 0 w 3313043"/>
              <a:gd name="connsiteY3" fmla="*/ 4863548 h 4863548"/>
              <a:gd name="connsiteX4" fmla="*/ 0 w 3313043"/>
              <a:gd name="connsiteY4" fmla="*/ 0 h 4863548"/>
              <a:gd name="connsiteX0" fmla="*/ 0 w 3313043"/>
              <a:gd name="connsiteY0" fmla="*/ 0 h 4863548"/>
              <a:gd name="connsiteX1" fmla="*/ 3313043 w 3313043"/>
              <a:gd name="connsiteY1" fmla="*/ 0 h 4863548"/>
              <a:gd name="connsiteX2" fmla="*/ 1868556 w 3313043"/>
              <a:gd name="connsiteY2" fmla="*/ 2186609 h 4863548"/>
              <a:gd name="connsiteX3" fmla="*/ 0 w 3313043"/>
              <a:gd name="connsiteY3" fmla="*/ 4863548 h 4863548"/>
              <a:gd name="connsiteX4" fmla="*/ 0 w 3313043"/>
              <a:gd name="connsiteY4" fmla="*/ 0 h 4863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3043" h="4863548">
                <a:moveTo>
                  <a:pt x="0" y="0"/>
                </a:moveTo>
                <a:lnTo>
                  <a:pt x="3313043" y="0"/>
                </a:lnTo>
                <a:lnTo>
                  <a:pt x="1868556" y="2186609"/>
                </a:lnTo>
                <a:lnTo>
                  <a:pt x="0" y="4863548"/>
                </a:lnTo>
                <a:lnTo>
                  <a:pt x="0" y="0"/>
                </a:lnTo>
                <a:close/>
              </a:path>
            </a:pathLst>
          </a:custGeom>
          <a:solidFill>
            <a:srgbClr val="FDCB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5">
            <a:extLst>
              <a:ext uri="{FF2B5EF4-FFF2-40B4-BE49-F238E27FC236}">
                <a16:creationId xmlns:a16="http://schemas.microsoft.com/office/drawing/2014/main" id="{EC352ECE-6F46-42AC-8F71-7262922AB621}"/>
              </a:ext>
            </a:extLst>
          </p:cNvPr>
          <p:cNvSpPr/>
          <p:nvPr userDrawn="1"/>
        </p:nvSpPr>
        <p:spPr>
          <a:xfrm>
            <a:off x="-1" y="0"/>
            <a:ext cx="1267000" cy="768843"/>
          </a:xfrm>
          <a:custGeom>
            <a:avLst/>
            <a:gdLst>
              <a:gd name="connsiteX0" fmla="*/ 0 w 3313043"/>
              <a:gd name="connsiteY0" fmla="*/ 0 h 4863548"/>
              <a:gd name="connsiteX1" fmla="*/ 3313043 w 3313043"/>
              <a:gd name="connsiteY1" fmla="*/ 0 h 4863548"/>
              <a:gd name="connsiteX2" fmla="*/ 3313043 w 3313043"/>
              <a:gd name="connsiteY2" fmla="*/ 4863548 h 4863548"/>
              <a:gd name="connsiteX3" fmla="*/ 0 w 3313043"/>
              <a:gd name="connsiteY3" fmla="*/ 4863548 h 4863548"/>
              <a:gd name="connsiteX4" fmla="*/ 0 w 3313043"/>
              <a:gd name="connsiteY4" fmla="*/ 0 h 4863548"/>
              <a:gd name="connsiteX0" fmla="*/ 0 w 3313043"/>
              <a:gd name="connsiteY0" fmla="*/ 0 h 4863548"/>
              <a:gd name="connsiteX1" fmla="*/ 3313043 w 3313043"/>
              <a:gd name="connsiteY1" fmla="*/ 0 h 4863548"/>
              <a:gd name="connsiteX2" fmla="*/ 2968487 w 3313043"/>
              <a:gd name="connsiteY2" fmla="*/ 4465983 h 4863548"/>
              <a:gd name="connsiteX3" fmla="*/ 0 w 3313043"/>
              <a:gd name="connsiteY3" fmla="*/ 4863548 h 4863548"/>
              <a:gd name="connsiteX4" fmla="*/ 0 w 3313043"/>
              <a:gd name="connsiteY4" fmla="*/ 0 h 4863548"/>
              <a:gd name="connsiteX0" fmla="*/ 0 w 3313043"/>
              <a:gd name="connsiteY0" fmla="*/ 0 h 4863548"/>
              <a:gd name="connsiteX1" fmla="*/ 3313043 w 3313043"/>
              <a:gd name="connsiteY1" fmla="*/ 0 h 4863548"/>
              <a:gd name="connsiteX2" fmla="*/ 1868556 w 3313043"/>
              <a:gd name="connsiteY2" fmla="*/ 2186609 h 4863548"/>
              <a:gd name="connsiteX3" fmla="*/ 0 w 3313043"/>
              <a:gd name="connsiteY3" fmla="*/ 4863548 h 4863548"/>
              <a:gd name="connsiteX4" fmla="*/ 0 w 3313043"/>
              <a:gd name="connsiteY4" fmla="*/ 0 h 4863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3043" h="4863548">
                <a:moveTo>
                  <a:pt x="0" y="0"/>
                </a:moveTo>
                <a:lnTo>
                  <a:pt x="3313043" y="0"/>
                </a:lnTo>
                <a:lnTo>
                  <a:pt x="1868556" y="2186609"/>
                </a:lnTo>
                <a:lnTo>
                  <a:pt x="0" y="4863548"/>
                </a:lnTo>
                <a:lnTo>
                  <a:pt x="0" y="0"/>
                </a:lnTo>
                <a:close/>
              </a:path>
            </a:pathLst>
          </a:custGeom>
          <a:solidFill>
            <a:srgbClr val="E9A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5">
            <a:extLst>
              <a:ext uri="{FF2B5EF4-FFF2-40B4-BE49-F238E27FC236}">
                <a16:creationId xmlns:a16="http://schemas.microsoft.com/office/drawing/2014/main" id="{1572CFE9-EF4E-435D-9CEB-DD86C2F70993}"/>
              </a:ext>
            </a:extLst>
          </p:cNvPr>
          <p:cNvSpPr/>
          <p:nvPr userDrawn="1"/>
        </p:nvSpPr>
        <p:spPr>
          <a:xfrm flipH="1" flipV="1">
            <a:off x="11314383" y="6077650"/>
            <a:ext cx="877612" cy="780350"/>
          </a:xfrm>
          <a:custGeom>
            <a:avLst/>
            <a:gdLst>
              <a:gd name="connsiteX0" fmla="*/ 0 w 3313043"/>
              <a:gd name="connsiteY0" fmla="*/ 0 h 4863548"/>
              <a:gd name="connsiteX1" fmla="*/ 3313043 w 3313043"/>
              <a:gd name="connsiteY1" fmla="*/ 0 h 4863548"/>
              <a:gd name="connsiteX2" fmla="*/ 3313043 w 3313043"/>
              <a:gd name="connsiteY2" fmla="*/ 4863548 h 4863548"/>
              <a:gd name="connsiteX3" fmla="*/ 0 w 3313043"/>
              <a:gd name="connsiteY3" fmla="*/ 4863548 h 4863548"/>
              <a:gd name="connsiteX4" fmla="*/ 0 w 3313043"/>
              <a:gd name="connsiteY4" fmla="*/ 0 h 4863548"/>
              <a:gd name="connsiteX0" fmla="*/ 0 w 3313043"/>
              <a:gd name="connsiteY0" fmla="*/ 0 h 4863548"/>
              <a:gd name="connsiteX1" fmla="*/ 3313043 w 3313043"/>
              <a:gd name="connsiteY1" fmla="*/ 0 h 4863548"/>
              <a:gd name="connsiteX2" fmla="*/ 2968487 w 3313043"/>
              <a:gd name="connsiteY2" fmla="*/ 4465983 h 4863548"/>
              <a:gd name="connsiteX3" fmla="*/ 0 w 3313043"/>
              <a:gd name="connsiteY3" fmla="*/ 4863548 h 4863548"/>
              <a:gd name="connsiteX4" fmla="*/ 0 w 3313043"/>
              <a:gd name="connsiteY4" fmla="*/ 0 h 4863548"/>
              <a:gd name="connsiteX0" fmla="*/ 0 w 3313043"/>
              <a:gd name="connsiteY0" fmla="*/ 0 h 4863548"/>
              <a:gd name="connsiteX1" fmla="*/ 3313043 w 3313043"/>
              <a:gd name="connsiteY1" fmla="*/ 0 h 4863548"/>
              <a:gd name="connsiteX2" fmla="*/ 1868556 w 3313043"/>
              <a:gd name="connsiteY2" fmla="*/ 2186609 h 4863548"/>
              <a:gd name="connsiteX3" fmla="*/ 0 w 3313043"/>
              <a:gd name="connsiteY3" fmla="*/ 4863548 h 4863548"/>
              <a:gd name="connsiteX4" fmla="*/ 0 w 3313043"/>
              <a:gd name="connsiteY4" fmla="*/ 0 h 4863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3043" h="4863548">
                <a:moveTo>
                  <a:pt x="0" y="0"/>
                </a:moveTo>
                <a:lnTo>
                  <a:pt x="3313043" y="0"/>
                </a:lnTo>
                <a:lnTo>
                  <a:pt x="1868556" y="2186609"/>
                </a:lnTo>
                <a:lnTo>
                  <a:pt x="0" y="4863548"/>
                </a:lnTo>
                <a:lnTo>
                  <a:pt x="0" y="0"/>
                </a:lnTo>
                <a:close/>
              </a:path>
            </a:pathLst>
          </a:custGeom>
          <a:solidFill>
            <a:srgbClr val="FDCB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5">
            <a:extLst>
              <a:ext uri="{FF2B5EF4-FFF2-40B4-BE49-F238E27FC236}">
                <a16:creationId xmlns:a16="http://schemas.microsoft.com/office/drawing/2014/main" id="{7FEE03FC-B8B5-4CDF-93E9-2180AA191BC3}"/>
              </a:ext>
            </a:extLst>
          </p:cNvPr>
          <p:cNvSpPr/>
          <p:nvPr userDrawn="1"/>
        </p:nvSpPr>
        <p:spPr>
          <a:xfrm flipH="1" flipV="1">
            <a:off x="11314385" y="6221272"/>
            <a:ext cx="877612" cy="636726"/>
          </a:xfrm>
          <a:custGeom>
            <a:avLst/>
            <a:gdLst>
              <a:gd name="connsiteX0" fmla="*/ 0 w 3313043"/>
              <a:gd name="connsiteY0" fmla="*/ 0 h 4863548"/>
              <a:gd name="connsiteX1" fmla="*/ 3313043 w 3313043"/>
              <a:gd name="connsiteY1" fmla="*/ 0 h 4863548"/>
              <a:gd name="connsiteX2" fmla="*/ 3313043 w 3313043"/>
              <a:gd name="connsiteY2" fmla="*/ 4863548 h 4863548"/>
              <a:gd name="connsiteX3" fmla="*/ 0 w 3313043"/>
              <a:gd name="connsiteY3" fmla="*/ 4863548 h 4863548"/>
              <a:gd name="connsiteX4" fmla="*/ 0 w 3313043"/>
              <a:gd name="connsiteY4" fmla="*/ 0 h 4863548"/>
              <a:gd name="connsiteX0" fmla="*/ 0 w 3313043"/>
              <a:gd name="connsiteY0" fmla="*/ 0 h 4863548"/>
              <a:gd name="connsiteX1" fmla="*/ 3313043 w 3313043"/>
              <a:gd name="connsiteY1" fmla="*/ 0 h 4863548"/>
              <a:gd name="connsiteX2" fmla="*/ 2968487 w 3313043"/>
              <a:gd name="connsiteY2" fmla="*/ 4465983 h 4863548"/>
              <a:gd name="connsiteX3" fmla="*/ 0 w 3313043"/>
              <a:gd name="connsiteY3" fmla="*/ 4863548 h 4863548"/>
              <a:gd name="connsiteX4" fmla="*/ 0 w 3313043"/>
              <a:gd name="connsiteY4" fmla="*/ 0 h 4863548"/>
              <a:gd name="connsiteX0" fmla="*/ 0 w 3313043"/>
              <a:gd name="connsiteY0" fmla="*/ 0 h 4863548"/>
              <a:gd name="connsiteX1" fmla="*/ 3313043 w 3313043"/>
              <a:gd name="connsiteY1" fmla="*/ 0 h 4863548"/>
              <a:gd name="connsiteX2" fmla="*/ 1868556 w 3313043"/>
              <a:gd name="connsiteY2" fmla="*/ 2186609 h 4863548"/>
              <a:gd name="connsiteX3" fmla="*/ 0 w 3313043"/>
              <a:gd name="connsiteY3" fmla="*/ 4863548 h 4863548"/>
              <a:gd name="connsiteX4" fmla="*/ 0 w 3313043"/>
              <a:gd name="connsiteY4" fmla="*/ 0 h 4863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3043" h="4863548">
                <a:moveTo>
                  <a:pt x="0" y="0"/>
                </a:moveTo>
                <a:lnTo>
                  <a:pt x="3313043" y="0"/>
                </a:lnTo>
                <a:lnTo>
                  <a:pt x="1868556" y="2186609"/>
                </a:lnTo>
                <a:lnTo>
                  <a:pt x="0" y="4863548"/>
                </a:lnTo>
                <a:lnTo>
                  <a:pt x="0" y="0"/>
                </a:lnTo>
                <a:close/>
              </a:path>
            </a:pathLst>
          </a:custGeom>
          <a:solidFill>
            <a:srgbClr val="E9A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F39C6AD9-EAA8-4F81-8DAD-D695C5DD961F}"/>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 y="6461539"/>
            <a:ext cx="10058400" cy="398419"/>
          </a:xfrm>
          <a:prstGeom prst="rect">
            <a:avLst/>
          </a:prstGeom>
        </p:spPr>
      </p:pic>
    </p:spTree>
    <p:extLst>
      <p:ext uri="{BB962C8B-B14F-4D97-AF65-F5344CB8AC3E}">
        <p14:creationId xmlns:p14="http://schemas.microsoft.com/office/powerpoint/2010/main" val="3446968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ABFF17-599C-4EEF-ACE4-A9949D592DC0}"/>
              </a:ext>
            </a:extLst>
          </p:cNvPr>
          <p:cNvPicPr>
            <a:picLocks noChangeAspect="1"/>
          </p:cNvPicPr>
          <p:nvPr/>
        </p:nvPicPr>
        <p:blipFill rotWithShape="1">
          <a:blip r:embed="rId2"/>
          <a:srcRect l="35217" t="35162" r="33696" b="13412"/>
          <a:stretch/>
        </p:blipFill>
        <p:spPr>
          <a:xfrm>
            <a:off x="4293704" y="2411896"/>
            <a:ext cx="3790122" cy="3525078"/>
          </a:xfrm>
          <a:prstGeom prst="rect">
            <a:avLst/>
          </a:prstGeom>
        </p:spPr>
      </p:pic>
      <p:sp>
        <p:nvSpPr>
          <p:cNvPr id="2" name="TextBox 1">
            <a:extLst>
              <a:ext uri="{FF2B5EF4-FFF2-40B4-BE49-F238E27FC236}">
                <a16:creationId xmlns:a16="http://schemas.microsoft.com/office/drawing/2014/main" id="{292E62F5-EC80-408F-BE8D-230904EA6610}"/>
              </a:ext>
            </a:extLst>
          </p:cNvPr>
          <p:cNvSpPr txBox="1"/>
          <p:nvPr/>
        </p:nvSpPr>
        <p:spPr>
          <a:xfrm>
            <a:off x="3643745" y="1579419"/>
            <a:ext cx="4700710" cy="646331"/>
          </a:xfrm>
          <a:prstGeom prst="rect">
            <a:avLst/>
          </a:prstGeom>
          <a:noFill/>
        </p:spPr>
        <p:txBody>
          <a:bodyPr wrap="none" rtlCol="0">
            <a:spAutoFit/>
          </a:bodyPr>
          <a:lstStyle/>
          <a:p>
            <a:r>
              <a:rPr lang="en-US" sz="3600" b="1" dirty="0"/>
              <a:t>What is Data Analytics?</a:t>
            </a:r>
            <a:endParaRPr lang="en-IN" sz="3600" b="1" dirty="0"/>
          </a:p>
        </p:txBody>
      </p:sp>
    </p:spTree>
    <p:extLst>
      <p:ext uri="{BB962C8B-B14F-4D97-AF65-F5344CB8AC3E}">
        <p14:creationId xmlns:p14="http://schemas.microsoft.com/office/powerpoint/2010/main" val="218038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35AC0F-A823-6816-74B1-1021ED020C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1411" y="280977"/>
            <a:ext cx="5809178" cy="4148058"/>
          </a:xfrm>
          <a:prstGeom prst="rect">
            <a:avLst/>
          </a:prstGeom>
        </p:spPr>
      </p:pic>
      <p:sp>
        <p:nvSpPr>
          <p:cNvPr id="3" name="TextBox 2">
            <a:extLst>
              <a:ext uri="{FF2B5EF4-FFF2-40B4-BE49-F238E27FC236}">
                <a16:creationId xmlns:a16="http://schemas.microsoft.com/office/drawing/2014/main" id="{20D4361B-186B-4F70-89B4-1245830CCDD3}"/>
              </a:ext>
            </a:extLst>
          </p:cNvPr>
          <p:cNvSpPr txBox="1"/>
          <p:nvPr/>
        </p:nvSpPr>
        <p:spPr>
          <a:xfrm>
            <a:off x="1277256" y="4429035"/>
            <a:ext cx="9637488" cy="1200329"/>
          </a:xfrm>
          <a:prstGeom prst="rect">
            <a:avLst/>
          </a:prstGeom>
          <a:noFill/>
        </p:spPr>
        <p:txBody>
          <a:bodyPr wrap="square" rtlCol="0">
            <a:spAutoFit/>
          </a:bodyPr>
          <a:lstStyle/>
          <a:p>
            <a:pPr algn="ctr"/>
            <a:r>
              <a:rPr lang="en-US" sz="7200" b="1" dirty="0"/>
              <a:t>Data Analytics Life Cycle</a:t>
            </a:r>
            <a:endParaRPr lang="en-IN" sz="7200" dirty="0"/>
          </a:p>
        </p:txBody>
      </p:sp>
    </p:spTree>
    <p:extLst>
      <p:ext uri="{BB962C8B-B14F-4D97-AF65-F5344CB8AC3E}">
        <p14:creationId xmlns:p14="http://schemas.microsoft.com/office/powerpoint/2010/main" val="1025127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FE04C6-71A0-4EE7-B40A-EF02522304CC}"/>
              </a:ext>
            </a:extLst>
          </p:cNvPr>
          <p:cNvSpPr txBox="1"/>
          <p:nvPr/>
        </p:nvSpPr>
        <p:spPr>
          <a:xfrm>
            <a:off x="1393305" y="278673"/>
            <a:ext cx="5630950" cy="646331"/>
          </a:xfrm>
          <a:prstGeom prst="rect">
            <a:avLst/>
          </a:prstGeom>
          <a:noFill/>
        </p:spPr>
        <p:txBody>
          <a:bodyPr wrap="square" rtlCol="0">
            <a:spAutoFit/>
          </a:bodyPr>
          <a:lstStyle/>
          <a:p>
            <a:r>
              <a:rPr lang="en-US" sz="3600" b="1" dirty="0"/>
              <a:t>Data Analytics Lifecycle</a:t>
            </a:r>
            <a:endParaRPr lang="en-IN" sz="3600" b="1" dirty="0"/>
          </a:p>
        </p:txBody>
      </p:sp>
      <p:sp>
        <p:nvSpPr>
          <p:cNvPr id="4" name="Rectangle 3">
            <a:extLst>
              <a:ext uri="{FF2B5EF4-FFF2-40B4-BE49-F238E27FC236}">
                <a16:creationId xmlns:a16="http://schemas.microsoft.com/office/drawing/2014/main" id="{1B65831C-CB50-471E-AE88-38A817C8CC0B}"/>
              </a:ext>
            </a:extLst>
          </p:cNvPr>
          <p:cNvSpPr/>
          <p:nvPr/>
        </p:nvSpPr>
        <p:spPr>
          <a:xfrm>
            <a:off x="4582852" y="1329083"/>
            <a:ext cx="3505200" cy="762000"/>
          </a:xfrm>
          <a:prstGeom prst="rect">
            <a:avLst/>
          </a:prstGeom>
          <a:solidFill>
            <a:schemeClr val="bg1"/>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ysClr val="windowText" lastClr="000000"/>
                </a:solidFill>
              </a:rPr>
              <a:t>Data Collection</a:t>
            </a:r>
            <a:endParaRPr lang="en-IN" sz="2800" b="1" dirty="0">
              <a:solidFill>
                <a:sysClr val="windowText" lastClr="000000"/>
              </a:solidFill>
            </a:endParaRPr>
          </a:p>
        </p:txBody>
      </p:sp>
      <p:sp>
        <p:nvSpPr>
          <p:cNvPr id="6" name="Rectangle 5">
            <a:extLst>
              <a:ext uri="{FF2B5EF4-FFF2-40B4-BE49-F238E27FC236}">
                <a16:creationId xmlns:a16="http://schemas.microsoft.com/office/drawing/2014/main" id="{E4155570-F72F-4146-9E2E-A5C4313A8721}"/>
              </a:ext>
            </a:extLst>
          </p:cNvPr>
          <p:cNvSpPr/>
          <p:nvPr/>
        </p:nvSpPr>
        <p:spPr>
          <a:xfrm>
            <a:off x="4582852" y="5565539"/>
            <a:ext cx="3505200" cy="762000"/>
          </a:xfrm>
          <a:prstGeom prst="rect">
            <a:avLst/>
          </a:prstGeom>
          <a:solidFill>
            <a:schemeClr val="bg1"/>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ysClr val="windowText" lastClr="000000"/>
                </a:solidFill>
              </a:rPr>
              <a:t>Model Building</a:t>
            </a:r>
            <a:endParaRPr lang="en-IN" sz="2800" b="1" dirty="0">
              <a:solidFill>
                <a:sysClr val="windowText" lastClr="000000"/>
              </a:solidFill>
            </a:endParaRPr>
          </a:p>
        </p:txBody>
      </p:sp>
      <p:sp>
        <p:nvSpPr>
          <p:cNvPr id="7" name="Rectangle 6">
            <a:extLst>
              <a:ext uri="{FF2B5EF4-FFF2-40B4-BE49-F238E27FC236}">
                <a16:creationId xmlns:a16="http://schemas.microsoft.com/office/drawing/2014/main" id="{87A34953-4AD4-4416-99BE-0352830F136C}"/>
              </a:ext>
            </a:extLst>
          </p:cNvPr>
          <p:cNvSpPr/>
          <p:nvPr/>
        </p:nvSpPr>
        <p:spPr>
          <a:xfrm>
            <a:off x="7396351" y="4411393"/>
            <a:ext cx="3844636" cy="762000"/>
          </a:xfrm>
          <a:prstGeom prst="rect">
            <a:avLst/>
          </a:prstGeom>
          <a:solidFill>
            <a:schemeClr val="bg1"/>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ysClr val="windowText" lastClr="000000"/>
                </a:solidFill>
              </a:rPr>
              <a:t>Data Modeling</a:t>
            </a:r>
            <a:endParaRPr lang="en-IN" sz="2800" b="1" dirty="0">
              <a:solidFill>
                <a:sysClr val="windowText" lastClr="000000"/>
              </a:solidFill>
            </a:endParaRPr>
          </a:p>
        </p:txBody>
      </p:sp>
      <p:sp>
        <p:nvSpPr>
          <p:cNvPr id="8" name="Rectangle 7">
            <a:extLst>
              <a:ext uri="{FF2B5EF4-FFF2-40B4-BE49-F238E27FC236}">
                <a16:creationId xmlns:a16="http://schemas.microsoft.com/office/drawing/2014/main" id="{0A4DDC5B-11BE-446D-A3B0-DF1A7BBD7DFC}"/>
              </a:ext>
            </a:extLst>
          </p:cNvPr>
          <p:cNvSpPr/>
          <p:nvPr/>
        </p:nvSpPr>
        <p:spPr>
          <a:xfrm>
            <a:off x="1516485" y="4411393"/>
            <a:ext cx="3844636" cy="762000"/>
          </a:xfrm>
          <a:prstGeom prst="rect">
            <a:avLst/>
          </a:prstGeom>
          <a:solidFill>
            <a:schemeClr val="bg1"/>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i="0" dirty="0">
                <a:solidFill>
                  <a:schemeClr val="tx1"/>
                </a:solidFill>
                <a:effectLst/>
                <a:latin typeface="Söhne"/>
              </a:rPr>
              <a:t>Model Evaluation</a:t>
            </a:r>
            <a:endParaRPr lang="en-IN" sz="2800" b="1" dirty="0">
              <a:solidFill>
                <a:schemeClr val="tx1"/>
              </a:solidFill>
            </a:endParaRPr>
          </a:p>
        </p:txBody>
      </p:sp>
      <p:sp>
        <p:nvSpPr>
          <p:cNvPr id="9" name="Rectangle 8">
            <a:extLst>
              <a:ext uri="{FF2B5EF4-FFF2-40B4-BE49-F238E27FC236}">
                <a16:creationId xmlns:a16="http://schemas.microsoft.com/office/drawing/2014/main" id="{75A341B6-6221-4E10-9954-3CDFCC830DD4}"/>
              </a:ext>
            </a:extLst>
          </p:cNvPr>
          <p:cNvSpPr/>
          <p:nvPr/>
        </p:nvSpPr>
        <p:spPr>
          <a:xfrm>
            <a:off x="1516485" y="2532344"/>
            <a:ext cx="3844636" cy="762000"/>
          </a:xfrm>
          <a:prstGeom prst="rect">
            <a:avLst/>
          </a:prstGeom>
          <a:solidFill>
            <a:schemeClr val="bg1"/>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ysClr val="windowText" lastClr="000000"/>
                </a:solidFill>
              </a:rPr>
              <a:t>Decision Making</a:t>
            </a:r>
            <a:endParaRPr lang="en-IN" sz="2800" b="1" dirty="0">
              <a:solidFill>
                <a:sysClr val="windowText" lastClr="000000"/>
              </a:solidFill>
            </a:endParaRPr>
          </a:p>
        </p:txBody>
      </p:sp>
      <p:sp>
        <p:nvSpPr>
          <p:cNvPr id="10" name="Rectangle 9">
            <a:extLst>
              <a:ext uri="{FF2B5EF4-FFF2-40B4-BE49-F238E27FC236}">
                <a16:creationId xmlns:a16="http://schemas.microsoft.com/office/drawing/2014/main" id="{C8130BA6-DB22-4BDC-BECA-A175B18F2BD7}"/>
              </a:ext>
            </a:extLst>
          </p:cNvPr>
          <p:cNvSpPr/>
          <p:nvPr/>
        </p:nvSpPr>
        <p:spPr>
          <a:xfrm>
            <a:off x="7396351" y="2532344"/>
            <a:ext cx="3844636" cy="762000"/>
          </a:xfrm>
          <a:prstGeom prst="rect">
            <a:avLst/>
          </a:prstGeom>
          <a:solidFill>
            <a:schemeClr val="bg1"/>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ysClr val="windowText" lastClr="000000"/>
                </a:solidFill>
              </a:rPr>
              <a:t>Data Preprocessing</a:t>
            </a:r>
            <a:endParaRPr lang="en-IN" sz="2800" b="1" dirty="0">
              <a:solidFill>
                <a:schemeClr val="tx1"/>
              </a:solidFill>
            </a:endParaRPr>
          </a:p>
        </p:txBody>
      </p:sp>
      <p:sp>
        <p:nvSpPr>
          <p:cNvPr id="11" name="Rectangle 10">
            <a:extLst>
              <a:ext uri="{FF2B5EF4-FFF2-40B4-BE49-F238E27FC236}">
                <a16:creationId xmlns:a16="http://schemas.microsoft.com/office/drawing/2014/main" id="{2EC2F49B-3197-40F5-80CF-7E200106B55F}"/>
              </a:ext>
            </a:extLst>
          </p:cNvPr>
          <p:cNvSpPr/>
          <p:nvPr/>
        </p:nvSpPr>
        <p:spPr>
          <a:xfrm>
            <a:off x="1393305" y="1097281"/>
            <a:ext cx="9884295" cy="45719"/>
          </a:xfrm>
          <a:prstGeom prst="rect">
            <a:avLst/>
          </a:prstGeom>
          <a:solidFill>
            <a:srgbClr val="5C5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a:t>
            </a:r>
          </a:p>
        </p:txBody>
      </p:sp>
      <p:sp>
        <p:nvSpPr>
          <p:cNvPr id="32" name="Graphic 17" descr="Arrow Rotate left">
            <a:extLst>
              <a:ext uri="{FF2B5EF4-FFF2-40B4-BE49-F238E27FC236}">
                <a16:creationId xmlns:a16="http://schemas.microsoft.com/office/drawing/2014/main" id="{AD6CF76C-840B-4343-9A85-915BA7B4113F}"/>
              </a:ext>
            </a:extLst>
          </p:cNvPr>
          <p:cNvSpPr/>
          <p:nvPr/>
        </p:nvSpPr>
        <p:spPr>
          <a:xfrm flipH="1">
            <a:off x="8163031" y="1536433"/>
            <a:ext cx="1155638" cy="806300"/>
          </a:xfrm>
          <a:custGeom>
            <a:avLst/>
            <a:gdLst>
              <a:gd name="connsiteX0" fmla="*/ 123825 w 838200"/>
              <a:gd name="connsiteY0" fmla="*/ 415404 h 644004"/>
              <a:gd name="connsiteX1" fmla="*/ 171450 w 838200"/>
              <a:gd name="connsiteY1" fmla="*/ 167754 h 644004"/>
              <a:gd name="connsiteX2" fmla="*/ 412433 w 838200"/>
              <a:gd name="connsiteY2" fmla="*/ 2972 h 644004"/>
              <a:gd name="connsiteX3" fmla="*/ 703898 w 838200"/>
              <a:gd name="connsiteY3" fmla="*/ 76314 h 644004"/>
              <a:gd name="connsiteX4" fmla="*/ 838200 w 838200"/>
              <a:gd name="connsiteY4" fmla="*/ 318249 h 644004"/>
              <a:gd name="connsiteX5" fmla="*/ 726758 w 838200"/>
              <a:gd name="connsiteY5" fmla="*/ 144894 h 644004"/>
              <a:gd name="connsiteX6" fmla="*/ 523875 w 838200"/>
              <a:gd name="connsiteY6" fmla="*/ 110604 h 644004"/>
              <a:gd name="connsiteX7" fmla="*/ 367665 w 838200"/>
              <a:gd name="connsiteY7" fmla="*/ 232524 h 644004"/>
              <a:gd name="connsiteX8" fmla="*/ 333375 w 838200"/>
              <a:gd name="connsiteY8" fmla="*/ 415404 h 644004"/>
              <a:gd name="connsiteX9" fmla="*/ 457200 w 838200"/>
              <a:gd name="connsiteY9" fmla="*/ 415404 h 644004"/>
              <a:gd name="connsiteX10" fmla="*/ 228600 w 838200"/>
              <a:gd name="connsiteY10" fmla="*/ 644004 h 644004"/>
              <a:gd name="connsiteX11" fmla="*/ 0 w 838200"/>
              <a:gd name="connsiteY11" fmla="*/ 415404 h 644004"/>
              <a:gd name="connsiteX12" fmla="*/ 123825 w 838200"/>
              <a:gd name="connsiteY12" fmla="*/ 415404 h 644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8200" h="644004">
                <a:moveTo>
                  <a:pt x="123825" y="415404"/>
                </a:moveTo>
                <a:cubicBezTo>
                  <a:pt x="120968" y="326822"/>
                  <a:pt x="123825" y="245859"/>
                  <a:pt x="171450" y="167754"/>
                </a:cubicBezTo>
                <a:cubicBezTo>
                  <a:pt x="224790" y="80124"/>
                  <a:pt x="309563" y="15354"/>
                  <a:pt x="412433" y="2972"/>
                </a:cubicBezTo>
                <a:cubicBezTo>
                  <a:pt x="515303" y="-9411"/>
                  <a:pt x="619125" y="17259"/>
                  <a:pt x="703898" y="76314"/>
                </a:cubicBezTo>
                <a:cubicBezTo>
                  <a:pt x="776288" y="129654"/>
                  <a:pt x="838200" y="225857"/>
                  <a:pt x="838200" y="318249"/>
                </a:cubicBezTo>
                <a:cubicBezTo>
                  <a:pt x="826770" y="247764"/>
                  <a:pt x="786765" y="184899"/>
                  <a:pt x="726758" y="144894"/>
                </a:cubicBezTo>
                <a:cubicBezTo>
                  <a:pt x="666750" y="105842"/>
                  <a:pt x="593408" y="92507"/>
                  <a:pt x="523875" y="110604"/>
                </a:cubicBezTo>
                <a:cubicBezTo>
                  <a:pt x="458153" y="125844"/>
                  <a:pt x="403860" y="176327"/>
                  <a:pt x="367665" y="232524"/>
                </a:cubicBezTo>
                <a:cubicBezTo>
                  <a:pt x="331470" y="288722"/>
                  <a:pt x="333375" y="350634"/>
                  <a:pt x="333375" y="415404"/>
                </a:cubicBezTo>
                <a:lnTo>
                  <a:pt x="457200" y="415404"/>
                </a:lnTo>
                <a:lnTo>
                  <a:pt x="228600" y="644004"/>
                </a:lnTo>
                <a:cubicBezTo>
                  <a:pt x="228600" y="644004"/>
                  <a:pt x="39053" y="454457"/>
                  <a:pt x="0" y="415404"/>
                </a:cubicBezTo>
                <a:lnTo>
                  <a:pt x="123825" y="415404"/>
                </a:lnTo>
                <a:close/>
              </a:path>
            </a:pathLst>
          </a:custGeom>
          <a:solidFill>
            <a:srgbClr val="FFC000"/>
          </a:solidFill>
          <a:ln w="9525" cap="flat">
            <a:noFill/>
            <a:prstDash val="solid"/>
            <a:miter/>
          </a:ln>
        </p:spPr>
        <p:txBody>
          <a:bodyPr rtlCol="0" anchor="ctr"/>
          <a:lstStyle/>
          <a:p>
            <a:endParaRPr lang="en-IN"/>
          </a:p>
        </p:txBody>
      </p:sp>
      <p:sp>
        <p:nvSpPr>
          <p:cNvPr id="31" name="Graphic 29" descr="Arrow Straight">
            <a:extLst>
              <a:ext uri="{FF2B5EF4-FFF2-40B4-BE49-F238E27FC236}">
                <a16:creationId xmlns:a16="http://schemas.microsoft.com/office/drawing/2014/main" id="{B48CDEBD-2C5C-4F0B-8EFD-68D28C07565D}"/>
              </a:ext>
            </a:extLst>
          </p:cNvPr>
          <p:cNvSpPr/>
          <p:nvPr/>
        </p:nvSpPr>
        <p:spPr>
          <a:xfrm rot="5400000">
            <a:off x="2400287" y="3593303"/>
            <a:ext cx="838226" cy="457200"/>
          </a:xfrm>
          <a:custGeom>
            <a:avLst/>
            <a:gdLst>
              <a:gd name="connsiteX0" fmla="*/ 228626 w 838226"/>
              <a:gd name="connsiteY0" fmla="*/ 114300 h 457200"/>
              <a:gd name="connsiteX1" fmla="*/ 228626 w 838226"/>
              <a:gd name="connsiteY1" fmla="*/ 0 h 457200"/>
              <a:gd name="connsiteX2" fmla="*/ 26 w 838226"/>
              <a:gd name="connsiteY2" fmla="*/ 228600 h 457200"/>
              <a:gd name="connsiteX3" fmla="*/ 228626 w 838226"/>
              <a:gd name="connsiteY3" fmla="*/ 457200 h 457200"/>
              <a:gd name="connsiteX4" fmla="*/ 228626 w 838226"/>
              <a:gd name="connsiteY4" fmla="*/ 342900 h 457200"/>
              <a:gd name="connsiteX5" fmla="*/ 838226 w 838226"/>
              <a:gd name="connsiteY5" fmla="*/ 228600 h 457200"/>
              <a:gd name="connsiteX6" fmla="*/ 228626 w 838226"/>
              <a:gd name="connsiteY6" fmla="*/ 1143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226" h="457200">
                <a:moveTo>
                  <a:pt x="228626" y="114300"/>
                </a:moveTo>
                <a:lnTo>
                  <a:pt x="228626" y="0"/>
                </a:lnTo>
                <a:lnTo>
                  <a:pt x="26" y="228600"/>
                </a:lnTo>
                <a:cubicBezTo>
                  <a:pt x="-2831" y="228600"/>
                  <a:pt x="228626" y="457200"/>
                  <a:pt x="228626" y="457200"/>
                </a:cubicBezTo>
                <a:lnTo>
                  <a:pt x="228626" y="342900"/>
                </a:lnTo>
                <a:lnTo>
                  <a:pt x="838226" y="228600"/>
                </a:lnTo>
                <a:lnTo>
                  <a:pt x="228626" y="114300"/>
                </a:lnTo>
                <a:close/>
              </a:path>
            </a:pathLst>
          </a:custGeom>
          <a:solidFill>
            <a:srgbClr val="FFC000"/>
          </a:solidFill>
          <a:ln w="9525" cap="flat">
            <a:noFill/>
            <a:prstDash val="solid"/>
            <a:miter/>
          </a:ln>
        </p:spPr>
        <p:txBody>
          <a:bodyPr rtlCol="0" anchor="ctr"/>
          <a:lstStyle/>
          <a:p>
            <a:endParaRPr lang="en-IN"/>
          </a:p>
        </p:txBody>
      </p:sp>
      <p:sp>
        <p:nvSpPr>
          <p:cNvPr id="33" name="Graphic 17" descr="Arrow Rotate left">
            <a:extLst>
              <a:ext uri="{FF2B5EF4-FFF2-40B4-BE49-F238E27FC236}">
                <a16:creationId xmlns:a16="http://schemas.microsoft.com/office/drawing/2014/main" id="{EB3C88E3-B587-4EFF-B2CC-6A14A16A99B0}"/>
              </a:ext>
            </a:extLst>
          </p:cNvPr>
          <p:cNvSpPr/>
          <p:nvPr/>
        </p:nvSpPr>
        <p:spPr>
          <a:xfrm rot="5400000" flipV="1">
            <a:off x="2994031" y="1507793"/>
            <a:ext cx="1049436" cy="806300"/>
          </a:xfrm>
          <a:custGeom>
            <a:avLst/>
            <a:gdLst>
              <a:gd name="connsiteX0" fmla="*/ 123825 w 838200"/>
              <a:gd name="connsiteY0" fmla="*/ 415404 h 644004"/>
              <a:gd name="connsiteX1" fmla="*/ 171450 w 838200"/>
              <a:gd name="connsiteY1" fmla="*/ 167754 h 644004"/>
              <a:gd name="connsiteX2" fmla="*/ 412433 w 838200"/>
              <a:gd name="connsiteY2" fmla="*/ 2972 h 644004"/>
              <a:gd name="connsiteX3" fmla="*/ 703898 w 838200"/>
              <a:gd name="connsiteY3" fmla="*/ 76314 h 644004"/>
              <a:gd name="connsiteX4" fmla="*/ 838200 w 838200"/>
              <a:gd name="connsiteY4" fmla="*/ 318249 h 644004"/>
              <a:gd name="connsiteX5" fmla="*/ 726758 w 838200"/>
              <a:gd name="connsiteY5" fmla="*/ 144894 h 644004"/>
              <a:gd name="connsiteX6" fmla="*/ 523875 w 838200"/>
              <a:gd name="connsiteY6" fmla="*/ 110604 h 644004"/>
              <a:gd name="connsiteX7" fmla="*/ 367665 w 838200"/>
              <a:gd name="connsiteY7" fmla="*/ 232524 h 644004"/>
              <a:gd name="connsiteX8" fmla="*/ 333375 w 838200"/>
              <a:gd name="connsiteY8" fmla="*/ 415404 h 644004"/>
              <a:gd name="connsiteX9" fmla="*/ 457200 w 838200"/>
              <a:gd name="connsiteY9" fmla="*/ 415404 h 644004"/>
              <a:gd name="connsiteX10" fmla="*/ 228600 w 838200"/>
              <a:gd name="connsiteY10" fmla="*/ 644004 h 644004"/>
              <a:gd name="connsiteX11" fmla="*/ 0 w 838200"/>
              <a:gd name="connsiteY11" fmla="*/ 415404 h 644004"/>
              <a:gd name="connsiteX12" fmla="*/ 123825 w 838200"/>
              <a:gd name="connsiteY12" fmla="*/ 415404 h 644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8200" h="644004">
                <a:moveTo>
                  <a:pt x="123825" y="415404"/>
                </a:moveTo>
                <a:cubicBezTo>
                  <a:pt x="120968" y="326822"/>
                  <a:pt x="123825" y="245859"/>
                  <a:pt x="171450" y="167754"/>
                </a:cubicBezTo>
                <a:cubicBezTo>
                  <a:pt x="224790" y="80124"/>
                  <a:pt x="309563" y="15354"/>
                  <a:pt x="412433" y="2972"/>
                </a:cubicBezTo>
                <a:cubicBezTo>
                  <a:pt x="515303" y="-9411"/>
                  <a:pt x="619125" y="17259"/>
                  <a:pt x="703898" y="76314"/>
                </a:cubicBezTo>
                <a:cubicBezTo>
                  <a:pt x="776288" y="129654"/>
                  <a:pt x="838200" y="225857"/>
                  <a:pt x="838200" y="318249"/>
                </a:cubicBezTo>
                <a:cubicBezTo>
                  <a:pt x="826770" y="247764"/>
                  <a:pt x="786765" y="184899"/>
                  <a:pt x="726758" y="144894"/>
                </a:cubicBezTo>
                <a:cubicBezTo>
                  <a:pt x="666750" y="105842"/>
                  <a:pt x="593408" y="92507"/>
                  <a:pt x="523875" y="110604"/>
                </a:cubicBezTo>
                <a:cubicBezTo>
                  <a:pt x="458153" y="125844"/>
                  <a:pt x="403860" y="176327"/>
                  <a:pt x="367665" y="232524"/>
                </a:cubicBezTo>
                <a:cubicBezTo>
                  <a:pt x="331470" y="288722"/>
                  <a:pt x="333375" y="350634"/>
                  <a:pt x="333375" y="415404"/>
                </a:cubicBezTo>
                <a:lnTo>
                  <a:pt x="457200" y="415404"/>
                </a:lnTo>
                <a:lnTo>
                  <a:pt x="228600" y="644004"/>
                </a:lnTo>
                <a:cubicBezTo>
                  <a:pt x="228600" y="644004"/>
                  <a:pt x="39053" y="454457"/>
                  <a:pt x="0" y="415404"/>
                </a:cubicBezTo>
                <a:lnTo>
                  <a:pt x="123825" y="415404"/>
                </a:lnTo>
                <a:close/>
              </a:path>
            </a:pathLst>
          </a:custGeom>
          <a:solidFill>
            <a:srgbClr val="FFC000"/>
          </a:solidFill>
          <a:ln w="9525" cap="flat">
            <a:noFill/>
            <a:prstDash val="solid"/>
            <a:miter/>
          </a:ln>
        </p:spPr>
        <p:txBody>
          <a:bodyPr rtlCol="0" anchor="ctr"/>
          <a:lstStyle/>
          <a:p>
            <a:endParaRPr lang="en-IN"/>
          </a:p>
        </p:txBody>
      </p:sp>
      <p:sp>
        <p:nvSpPr>
          <p:cNvPr id="34" name="Graphic 29" descr="Arrow Straight">
            <a:extLst>
              <a:ext uri="{FF2B5EF4-FFF2-40B4-BE49-F238E27FC236}">
                <a16:creationId xmlns:a16="http://schemas.microsoft.com/office/drawing/2014/main" id="{FF6DA04C-9F9D-4396-AFDD-1DA151881313}"/>
              </a:ext>
            </a:extLst>
          </p:cNvPr>
          <p:cNvSpPr/>
          <p:nvPr/>
        </p:nvSpPr>
        <p:spPr>
          <a:xfrm rot="5400000" flipH="1">
            <a:off x="8849095" y="3564766"/>
            <a:ext cx="933500" cy="457200"/>
          </a:xfrm>
          <a:custGeom>
            <a:avLst/>
            <a:gdLst>
              <a:gd name="connsiteX0" fmla="*/ 228626 w 838226"/>
              <a:gd name="connsiteY0" fmla="*/ 114300 h 457200"/>
              <a:gd name="connsiteX1" fmla="*/ 228626 w 838226"/>
              <a:gd name="connsiteY1" fmla="*/ 0 h 457200"/>
              <a:gd name="connsiteX2" fmla="*/ 26 w 838226"/>
              <a:gd name="connsiteY2" fmla="*/ 228600 h 457200"/>
              <a:gd name="connsiteX3" fmla="*/ 228626 w 838226"/>
              <a:gd name="connsiteY3" fmla="*/ 457200 h 457200"/>
              <a:gd name="connsiteX4" fmla="*/ 228626 w 838226"/>
              <a:gd name="connsiteY4" fmla="*/ 342900 h 457200"/>
              <a:gd name="connsiteX5" fmla="*/ 838226 w 838226"/>
              <a:gd name="connsiteY5" fmla="*/ 228600 h 457200"/>
              <a:gd name="connsiteX6" fmla="*/ 228626 w 838226"/>
              <a:gd name="connsiteY6" fmla="*/ 1143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226" h="457200">
                <a:moveTo>
                  <a:pt x="228626" y="114300"/>
                </a:moveTo>
                <a:lnTo>
                  <a:pt x="228626" y="0"/>
                </a:lnTo>
                <a:lnTo>
                  <a:pt x="26" y="228600"/>
                </a:lnTo>
                <a:cubicBezTo>
                  <a:pt x="-2831" y="228600"/>
                  <a:pt x="228626" y="457200"/>
                  <a:pt x="228626" y="457200"/>
                </a:cubicBezTo>
                <a:lnTo>
                  <a:pt x="228626" y="342900"/>
                </a:lnTo>
                <a:lnTo>
                  <a:pt x="838226" y="228600"/>
                </a:lnTo>
                <a:lnTo>
                  <a:pt x="228626" y="114300"/>
                </a:lnTo>
                <a:close/>
              </a:path>
            </a:pathLst>
          </a:custGeom>
          <a:solidFill>
            <a:srgbClr val="FFC000"/>
          </a:solidFill>
          <a:ln w="9525" cap="flat">
            <a:noFill/>
            <a:prstDash val="solid"/>
            <a:miter/>
          </a:ln>
        </p:spPr>
        <p:txBody>
          <a:bodyPr rtlCol="0" anchor="ctr"/>
          <a:lstStyle/>
          <a:p>
            <a:endParaRPr lang="en-IN"/>
          </a:p>
        </p:txBody>
      </p:sp>
      <p:sp>
        <p:nvSpPr>
          <p:cNvPr id="35" name="Graphic 17" descr="Arrow Rotate left">
            <a:extLst>
              <a:ext uri="{FF2B5EF4-FFF2-40B4-BE49-F238E27FC236}">
                <a16:creationId xmlns:a16="http://schemas.microsoft.com/office/drawing/2014/main" id="{B0A970B9-84D2-4C92-B528-A849B165E43E}"/>
              </a:ext>
            </a:extLst>
          </p:cNvPr>
          <p:cNvSpPr/>
          <p:nvPr/>
        </p:nvSpPr>
        <p:spPr>
          <a:xfrm rot="5400000" flipH="1">
            <a:off x="8535826" y="5503750"/>
            <a:ext cx="980969" cy="684432"/>
          </a:xfrm>
          <a:custGeom>
            <a:avLst/>
            <a:gdLst>
              <a:gd name="connsiteX0" fmla="*/ 123825 w 838200"/>
              <a:gd name="connsiteY0" fmla="*/ 415404 h 644004"/>
              <a:gd name="connsiteX1" fmla="*/ 171450 w 838200"/>
              <a:gd name="connsiteY1" fmla="*/ 167754 h 644004"/>
              <a:gd name="connsiteX2" fmla="*/ 412433 w 838200"/>
              <a:gd name="connsiteY2" fmla="*/ 2972 h 644004"/>
              <a:gd name="connsiteX3" fmla="*/ 703898 w 838200"/>
              <a:gd name="connsiteY3" fmla="*/ 76314 h 644004"/>
              <a:gd name="connsiteX4" fmla="*/ 838200 w 838200"/>
              <a:gd name="connsiteY4" fmla="*/ 318249 h 644004"/>
              <a:gd name="connsiteX5" fmla="*/ 726758 w 838200"/>
              <a:gd name="connsiteY5" fmla="*/ 144894 h 644004"/>
              <a:gd name="connsiteX6" fmla="*/ 523875 w 838200"/>
              <a:gd name="connsiteY6" fmla="*/ 110604 h 644004"/>
              <a:gd name="connsiteX7" fmla="*/ 367665 w 838200"/>
              <a:gd name="connsiteY7" fmla="*/ 232524 h 644004"/>
              <a:gd name="connsiteX8" fmla="*/ 333375 w 838200"/>
              <a:gd name="connsiteY8" fmla="*/ 415404 h 644004"/>
              <a:gd name="connsiteX9" fmla="*/ 457200 w 838200"/>
              <a:gd name="connsiteY9" fmla="*/ 415404 h 644004"/>
              <a:gd name="connsiteX10" fmla="*/ 228600 w 838200"/>
              <a:gd name="connsiteY10" fmla="*/ 644004 h 644004"/>
              <a:gd name="connsiteX11" fmla="*/ 0 w 838200"/>
              <a:gd name="connsiteY11" fmla="*/ 415404 h 644004"/>
              <a:gd name="connsiteX12" fmla="*/ 123825 w 838200"/>
              <a:gd name="connsiteY12" fmla="*/ 415404 h 644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8200" h="644004">
                <a:moveTo>
                  <a:pt x="123825" y="415404"/>
                </a:moveTo>
                <a:cubicBezTo>
                  <a:pt x="120968" y="326822"/>
                  <a:pt x="123825" y="245859"/>
                  <a:pt x="171450" y="167754"/>
                </a:cubicBezTo>
                <a:cubicBezTo>
                  <a:pt x="224790" y="80124"/>
                  <a:pt x="309563" y="15354"/>
                  <a:pt x="412433" y="2972"/>
                </a:cubicBezTo>
                <a:cubicBezTo>
                  <a:pt x="515303" y="-9411"/>
                  <a:pt x="619125" y="17259"/>
                  <a:pt x="703898" y="76314"/>
                </a:cubicBezTo>
                <a:cubicBezTo>
                  <a:pt x="776288" y="129654"/>
                  <a:pt x="838200" y="225857"/>
                  <a:pt x="838200" y="318249"/>
                </a:cubicBezTo>
                <a:cubicBezTo>
                  <a:pt x="826770" y="247764"/>
                  <a:pt x="786765" y="184899"/>
                  <a:pt x="726758" y="144894"/>
                </a:cubicBezTo>
                <a:cubicBezTo>
                  <a:pt x="666750" y="105842"/>
                  <a:pt x="593408" y="92507"/>
                  <a:pt x="523875" y="110604"/>
                </a:cubicBezTo>
                <a:cubicBezTo>
                  <a:pt x="458153" y="125844"/>
                  <a:pt x="403860" y="176327"/>
                  <a:pt x="367665" y="232524"/>
                </a:cubicBezTo>
                <a:cubicBezTo>
                  <a:pt x="331470" y="288722"/>
                  <a:pt x="333375" y="350634"/>
                  <a:pt x="333375" y="415404"/>
                </a:cubicBezTo>
                <a:lnTo>
                  <a:pt x="457200" y="415404"/>
                </a:lnTo>
                <a:lnTo>
                  <a:pt x="228600" y="644004"/>
                </a:lnTo>
                <a:cubicBezTo>
                  <a:pt x="228600" y="644004"/>
                  <a:pt x="39053" y="454457"/>
                  <a:pt x="0" y="415404"/>
                </a:cubicBezTo>
                <a:lnTo>
                  <a:pt x="123825" y="415404"/>
                </a:lnTo>
                <a:close/>
              </a:path>
            </a:pathLst>
          </a:custGeom>
          <a:solidFill>
            <a:srgbClr val="FFC000"/>
          </a:solidFill>
          <a:ln w="9525" cap="flat">
            <a:noFill/>
            <a:prstDash val="solid"/>
            <a:miter/>
          </a:ln>
        </p:spPr>
        <p:txBody>
          <a:bodyPr rtlCol="0" anchor="ctr"/>
          <a:lstStyle/>
          <a:p>
            <a:endParaRPr lang="en-IN"/>
          </a:p>
        </p:txBody>
      </p:sp>
      <p:sp>
        <p:nvSpPr>
          <p:cNvPr id="36" name="Graphic 17" descr="Arrow Rotate left">
            <a:extLst>
              <a:ext uri="{FF2B5EF4-FFF2-40B4-BE49-F238E27FC236}">
                <a16:creationId xmlns:a16="http://schemas.microsoft.com/office/drawing/2014/main" id="{FB2ADA78-8E81-49E3-B286-7486220FAAFE}"/>
              </a:ext>
            </a:extLst>
          </p:cNvPr>
          <p:cNvSpPr/>
          <p:nvPr/>
        </p:nvSpPr>
        <p:spPr>
          <a:xfrm rot="10800000" flipH="1">
            <a:off x="3271746" y="5523700"/>
            <a:ext cx="923782" cy="644532"/>
          </a:xfrm>
          <a:custGeom>
            <a:avLst/>
            <a:gdLst>
              <a:gd name="connsiteX0" fmla="*/ 123825 w 838200"/>
              <a:gd name="connsiteY0" fmla="*/ 415404 h 644004"/>
              <a:gd name="connsiteX1" fmla="*/ 171450 w 838200"/>
              <a:gd name="connsiteY1" fmla="*/ 167754 h 644004"/>
              <a:gd name="connsiteX2" fmla="*/ 412433 w 838200"/>
              <a:gd name="connsiteY2" fmla="*/ 2972 h 644004"/>
              <a:gd name="connsiteX3" fmla="*/ 703898 w 838200"/>
              <a:gd name="connsiteY3" fmla="*/ 76314 h 644004"/>
              <a:gd name="connsiteX4" fmla="*/ 838200 w 838200"/>
              <a:gd name="connsiteY4" fmla="*/ 318249 h 644004"/>
              <a:gd name="connsiteX5" fmla="*/ 726758 w 838200"/>
              <a:gd name="connsiteY5" fmla="*/ 144894 h 644004"/>
              <a:gd name="connsiteX6" fmla="*/ 523875 w 838200"/>
              <a:gd name="connsiteY6" fmla="*/ 110604 h 644004"/>
              <a:gd name="connsiteX7" fmla="*/ 367665 w 838200"/>
              <a:gd name="connsiteY7" fmla="*/ 232524 h 644004"/>
              <a:gd name="connsiteX8" fmla="*/ 333375 w 838200"/>
              <a:gd name="connsiteY8" fmla="*/ 415404 h 644004"/>
              <a:gd name="connsiteX9" fmla="*/ 457200 w 838200"/>
              <a:gd name="connsiteY9" fmla="*/ 415404 h 644004"/>
              <a:gd name="connsiteX10" fmla="*/ 228600 w 838200"/>
              <a:gd name="connsiteY10" fmla="*/ 644004 h 644004"/>
              <a:gd name="connsiteX11" fmla="*/ 0 w 838200"/>
              <a:gd name="connsiteY11" fmla="*/ 415404 h 644004"/>
              <a:gd name="connsiteX12" fmla="*/ 123825 w 838200"/>
              <a:gd name="connsiteY12" fmla="*/ 415404 h 644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8200" h="644004">
                <a:moveTo>
                  <a:pt x="123825" y="415404"/>
                </a:moveTo>
                <a:cubicBezTo>
                  <a:pt x="120968" y="326822"/>
                  <a:pt x="123825" y="245859"/>
                  <a:pt x="171450" y="167754"/>
                </a:cubicBezTo>
                <a:cubicBezTo>
                  <a:pt x="224790" y="80124"/>
                  <a:pt x="309563" y="15354"/>
                  <a:pt x="412433" y="2972"/>
                </a:cubicBezTo>
                <a:cubicBezTo>
                  <a:pt x="515303" y="-9411"/>
                  <a:pt x="619125" y="17259"/>
                  <a:pt x="703898" y="76314"/>
                </a:cubicBezTo>
                <a:cubicBezTo>
                  <a:pt x="776288" y="129654"/>
                  <a:pt x="838200" y="225857"/>
                  <a:pt x="838200" y="318249"/>
                </a:cubicBezTo>
                <a:cubicBezTo>
                  <a:pt x="826770" y="247764"/>
                  <a:pt x="786765" y="184899"/>
                  <a:pt x="726758" y="144894"/>
                </a:cubicBezTo>
                <a:cubicBezTo>
                  <a:pt x="666750" y="105842"/>
                  <a:pt x="593408" y="92507"/>
                  <a:pt x="523875" y="110604"/>
                </a:cubicBezTo>
                <a:cubicBezTo>
                  <a:pt x="458153" y="125844"/>
                  <a:pt x="403860" y="176327"/>
                  <a:pt x="367665" y="232524"/>
                </a:cubicBezTo>
                <a:cubicBezTo>
                  <a:pt x="331470" y="288722"/>
                  <a:pt x="333375" y="350634"/>
                  <a:pt x="333375" y="415404"/>
                </a:cubicBezTo>
                <a:lnTo>
                  <a:pt x="457200" y="415404"/>
                </a:lnTo>
                <a:lnTo>
                  <a:pt x="228600" y="644004"/>
                </a:lnTo>
                <a:cubicBezTo>
                  <a:pt x="228600" y="644004"/>
                  <a:pt x="39053" y="454457"/>
                  <a:pt x="0" y="415404"/>
                </a:cubicBezTo>
                <a:lnTo>
                  <a:pt x="123825" y="415404"/>
                </a:lnTo>
                <a:close/>
              </a:path>
            </a:pathLst>
          </a:custGeom>
          <a:solidFill>
            <a:srgbClr val="FFC000"/>
          </a:solidFill>
          <a:ln w="9525" cap="flat">
            <a:noFill/>
            <a:prstDash val="solid"/>
            <a:miter/>
          </a:ln>
        </p:spPr>
        <p:txBody>
          <a:bodyPr rtlCol="0" anchor="ctr"/>
          <a:lstStyle/>
          <a:p>
            <a:endParaRPr lang="en-IN"/>
          </a:p>
        </p:txBody>
      </p:sp>
    </p:spTree>
    <p:extLst>
      <p:ext uri="{BB962C8B-B14F-4D97-AF65-F5344CB8AC3E}">
        <p14:creationId xmlns:p14="http://schemas.microsoft.com/office/powerpoint/2010/main" val="1891182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AF127A-EC9F-451B-9A71-FA3169E9EA7F}"/>
              </a:ext>
            </a:extLst>
          </p:cNvPr>
          <p:cNvPicPr>
            <a:picLocks noChangeAspect="1"/>
          </p:cNvPicPr>
          <p:nvPr/>
        </p:nvPicPr>
        <p:blipFill rotWithShape="1">
          <a:blip r:embed="rId2"/>
          <a:srcRect l="14674" t="15959" r="75761" b="6066"/>
          <a:stretch/>
        </p:blipFill>
        <p:spPr>
          <a:xfrm>
            <a:off x="1874549" y="1249016"/>
            <a:ext cx="1080686" cy="4953001"/>
          </a:xfrm>
          <a:prstGeom prst="rect">
            <a:avLst/>
          </a:prstGeom>
        </p:spPr>
      </p:pic>
      <p:sp>
        <p:nvSpPr>
          <p:cNvPr id="3" name="TextBox 2">
            <a:extLst>
              <a:ext uri="{FF2B5EF4-FFF2-40B4-BE49-F238E27FC236}">
                <a16:creationId xmlns:a16="http://schemas.microsoft.com/office/drawing/2014/main" id="{8F79426C-68F6-4BDC-8037-586A2468E4E5}"/>
              </a:ext>
            </a:extLst>
          </p:cNvPr>
          <p:cNvSpPr txBox="1"/>
          <p:nvPr/>
        </p:nvSpPr>
        <p:spPr>
          <a:xfrm>
            <a:off x="1393305" y="278673"/>
            <a:ext cx="5829130" cy="646331"/>
          </a:xfrm>
          <a:prstGeom prst="rect">
            <a:avLst/>
          </a:prstGeom>
          <a:noFill/>
        </p:spPr>
        <p:txBody>
          <a:bodyPr wrap="square" rtlCol="0">
            <a:spAutoFit/>
          </a:bodyPr>
          <a:lstStyle/>
          <a:p>
            <a:r>
              <a:rPr lang="en-US" sz="3600" b="1" dirty="0"/>
              <a:t>Data Analytics Lifecycle</a:t>
            </a:r>
            <a:endParaRPr lang="en-IN" sz="3600" b="1" dirty="0"/>
          </a:p>
        </p:txBody>
      </p:sp>
      <p:sp>
        <p:nvSpPr>
          <p:cNvPr id="2" name="Rectangle: Rounded Corners 1">
            <a:extLst>
              <a:ext uri="{FF2B5EF4-FFF2-40B4-BE49-F238E27FC236}">
                <a16:creationId xmlns:a16="http://schemas.microsoft.com/office/drawing/2014/main" id="{A0CB38C2-4FB0-443C-B285-7C227DA6F86F}"/>
              </a:ext>
            </a:extLst>
          </p:cNvPr>
          <p:cNvSpPr/>
          <p:nvPr/>
        </p:nvSpPr>
        <p:spPr>
          <a:xfrm>
            <a:off x="3048000" y="1245042"/>
            <a:ext cx="6684820" cy="756813"/>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Data Collection</a:t>
            </a:r>
            <a:endParaRPr lang="en-IN" sz="2400" dirty="0">
              <a:solidFill>
                <a:schemeClr val="tx1"/>
              </a:solidFill>
            </a:endParaRPr>
          </a:p>
        </p:txBody>
      </p:sp>
      <p:sp>
        <p:nvSpPr>
          <p:cNvPr id="6" name="Rectangle: Rounded Corners 5">
            <a:extLst>
              <a:ext uri="{FF2B5EF4-FFF2-40B4-BE49-F238E27FC236}">
                <a16:creationId xmlns:a16="http://schemas.microsoft.com/office/drawing/2014/main" id="{C0C98425-BD3E-4183-8799-0CE061692288}"/>
              </a:ext>
            </a:extLst>
          </p:cNvPr>
          <p:cNvSpPr/>
          <p:nvPr/>
        </p:nvSpPr>
        <p:spPr>
          <a:xfrm>
            <a:off x="3048000" y="2063871"/>
            <a:ext cx="6684820" cy="75681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 Preprocessing</a:t>
            </a:r>
            <a:endParaRPr lang="en-IN" sz="2400" dirty="0"/>
          </a:p>
        </p:txBody>
      </p:sp>
      <p:sp>
        <p:nvSpPr>
          <p:cNvPr id="7" name="Rectangle: Rounded Corners 6">
            <a:extLst>
              <a:ext uri="{FF2B5EF4-FFF2-40B4-BE49-F238E27FC236}">
                <a16:creationId xmlns:a16="http://schemas.microsoft.com/office/drawing/2014/main" id="{9E31B3FE-8C6B-443D-8DED-6276F6BEE2E7}"/>
              </a:ext>
            </a:extLst>
          </p:cNvPr>
          <p:cNvSpPr/>
          <p:nvPr/>
        </p:nvSpPr>
        <p:spPr>
          <a:xfrm>
            <a:off x="3048000" y="2882700"/>
            <a:ext cx="6684820" cy="756813"/>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Data Modeling</a:t>
            </a:r>
            <a:endParaRPr lang="en-IN" sz="2400" dirty="0">
              <a:solidFill>
                <a:schemeClr val="tx1"/>
              </a:solidFill>
            </a:endParaRPr>
          </a:p>
        </p:txBody>
      </p:sp>
      <p:sp>
        <p:nvSpPr>
          <p:cNvPr id="8" name="Rectangle: Rounded Corners 7">
            <a:extLst>
              <a:ext uri="{FF2B5EF4-FFF2-40B4-BE49-F238E27FC236}">
                <a16:creationId xmlns:a16="http://schemas.microsoft.com/office/drawing/2014/main" id="{062DC9D8-AB1F-4949-A0D7-FFF5A18438AE}"/>
              </a:ext>
            </a:extLst>
          </p:cNvPr>
          <p:cNvSpPr/>
          <p:nvPr/>
        </p:nvSpPr>
        <p:spPr>
          <a:xfrm>
            <a:off x="3048000" y="3701529"/>
            <a:ext cx="6684820" cy="75681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Model Building</a:t>
            </a:r>
            <a:endParaRPr lang="en-IN" sz="2400" dirty="0"/>
          </a:p>
        </p:txBody>
      </p:sp>
      <p:sp>
        <p:nvSpPr>
          <p:cNvPr id="9" name="Rectangle: Rounded Corners 8">
            <a:extLst>
              <a:ext uri="{FF2B5EF4-FFF2-40B4-BE49-F238E27FC236}">
                <a16:creationId xmlns:a16="http://schemas.microsoft.com/office/drawing/2014/main" id="{BAB22BCD-DDDD-460C-A80F-E72B618DCA15}"/>
              </a:ext>
            </a:extLst>
          </p:cNvPr>
          <p:cNvSpPr/>
          <p:nvPr/>
        </p:nvSpPr>
        <p:spPr>
          <a:xfrm>
            <a:off x="3048000" y="4520358"/>
            <a:ext cx="6684820" cy="756813"/>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Model Evaluation</a:t>
            </a:r>
            <a:endParaRPr lang="en-IN" sz="2400" dirty="0">
              <a:solidFill>
                <a:schemeClr val="tx1"/>
              </a:solidFill>
            </a:endParaRPr>
          </a:p>
        </p:txBody>
      </p:sp>
      <p:sp>
        <p:nvSpPr>
          <p:cNvPr id="10" name="Rectangle: Rounded Corners 9">
            <a:extLst>
              <a:ext uri="{FF2B5EF4-FFF2-40B4-BE49-F238E27FC236}">
                <a16:creationId xmlns:a16="http://schemas.microsoft.com/office/drawing/2014/main" id="{534B46D6-680F-4B39-8024-2B7851F9B7FE}"/>
              </a:ext>
            </a:extLst>
          </p:cNvPr>
          <p:cNvSpPr/>
          <p:nvPr/>
        </p:nvSpPr>
        <p:spPr>
          <a:xfrm>
            <a:off x="3048000" y="5339187"/>
            <a:ext cx="6684820" cy="75681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Decision Making</a:t>
            </a:r>
            <a:endParaRPr lang="en-IN" sz="2400" dirty="0"/>
          </a:p>
        </p:txBody>
      </p:sp>
      <p:sp>
        <p:nvSpPr>
          <p:cNvPr id="11" name="Rectangle 10">
            <a:extLst>
              <a:ext uri="{FF2B5EF4-FFF2-40B4-BE49-F238E27FC236}">
                <a16:creationId xmlns:a16="http://schemas.microsoft.com/office/drawing/2014/main" id="{48E1F4FE-4DDA-41C2-88B4-BF543C8C3A5A}"/>
              </a:ext>
            </a:extLst>
          </p:cNvPr>
          <p:cNvSpPr/>
          <p:nvPr/>
        </p:nvSpPr>
        <p:spPr>
          <a:xfrm>
            <a:off x="1393305" y="1097281"/>
            <a:ext cx="9884295" cy="45719"/>
          </a:xfrm>
          <a:prstGeom prst="rect">
            <a:avLst/>
          </a:prstGeom>
          <a:solidFill>
            <a:srgbClr val="5C5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a:t>
            </a:r>
          </a:p>
        </p:txBody>
      </p:sp>
    </p:spTree>
    <p:extLst>
      <p:ext uri="{BB962C8B-B14F-4D97-AF65-F5344CB8AC3E}">
        <p14:creationId xmlns:p14="http://schemas.microsoft.com/office/powerpoint/2010/main" val="2202225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824B4D-C643-4A88-8BE0-59F1F89D7F12}"/>
              </a:ext>
            </a:extLst>
          </p:cNvPr>
          <p:cNvSpPr txBox="1"/>
          <p:nvPr/>
        </p:nvSpPr>
        <p:spPr>
          <a:xfrm>
            <a:off x="2786743" y="5136264"/>
            <a:ext cx="6618514" cy="769441"/>
          </a:xfrm>
          <a:prstGeom prst="rect">
            <a:avLst/>
          </a:prstGeom>
          <a:noFill/>
        </p:spPr>
        <p:txBody>
          <a:bodyPr wrap="square" rtlCol="0">
            <a:spAutoFit/>
          </a:bodyPr>
          <a:lstStyle/>
          <a:p>
            <a:pPr algn="ctr"/>
            <a:r>
              <a:rPr lang="en-US" sz="4400" b="1" dirty="0"/>
              <a:t>Data Analytics Job Roles</a:t>
            </a:r>
            <a:endParaRPr lang="en-IN" sz="4400" b="1" dirty="0"/>
          </a:p>
        </p:txBody>
      </p:sp>
      <p:pic>
        <p:nvPicPr>
          <p:cNvPr id="4" name="Picture 3">
            <a:extLst>
              <a:ext uri="{FF2B5EF4-FFF2-40B4-BE49-F238E27FC236}">
                <a16:creationId xmlns:a16="http://schemas.microsoft.com/office/drawing/2014/main" id="{2644D371-D562-48B9-BEF6-12F28D033D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992" y="952295"/>
            <a:ext cx="2218636" cy="4030523"/>
          </a:xfrm>
          <a:prstGeom prst="rect">
            <a:avLst/>
          </a:prstGeom>
        </p:spPr>
      </p:pic>
    </p:spTree>
    <p:extLst>
      <p:ext uri="{BB962C8B-B14F-4D97-AF65-F5344CB8AC3E}">
        <p14:creationId xmlns:p14="http://schemas.microsoft.com/office/powerpoint/2010/main" val="1804569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Discover 148+ light yellow color wallpaper best - xkldase.edu.vn">
            <a:extLst>
              <a:ext uri="{FF2B5EF4-FFF2-40B4-BE49-F238E27FC236}">
                <a16:creationId xmlns:a16="http://schemas.microsoft.com/office/drawing/2014/main" id="{B8CBBB9B-8B22-4325-8803-61704BBE24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3469" y="407265"/>
            <a:ext cx="10475119" cy="573636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80BF1CA6-E076-40DF-AAA9-1A7A0A8F2D57}"/>
              </a:ext>
            </a:extLst>
          </p:cNvPr>
          <p:cNvSpPr/>
          <p:nvPr/>
        </p:nvSpPr>
        <p:spPr>
          <a:xfrm>
            <a:off x="1393305" y="1551896"/>
            <a:ext cx="9884295" cy="79828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ysClr val="windowText" lastClr="000000"/>
                </a:solidFill>
              </a:rPr>
              <a:t>Different Roles Required</a:t>
            </a:r>
            <a:endParaRPr lang="en-IN" sz="2400" b="1" dirty="0">
              <a:solidFill>
                <a:sysClr val="windowText" lastClr="000000"/>
              </a:solidFill>
            </a:endParaRPr>
          </a:p>
        </p:txBody>
      </p:sp>
      <p:sp>
        <p:nvSpPr>
          <p:cNvPr id="6" name="Rectangle: Rounded Corners 5">
            <a:extLst>
              <a:ext uri="{FF2B5EF4-FFF2-40B4-BE49-F238E27FC236}">
                <a16:creationId xmlns:a16="http://schemas.microsoft.com/office/drawing/2014/main" id="{07AF526D-0D18-4C2B-BE76-DAE83045050B}"/>
              </a:ext>
            </a:extLst>
          </p:cNvPr>
          <p:cNvSpPr/>
          <p:nvPr/>
        </p:nvSpPr>
        <p:spPr>
          <a:xfrm>
            <a:off x="1393305" y="3229428"/>
            <a:ext cx="2627152" cy="79828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ysClr val="windowText" lastClr="000000"/>
                </a:solidFill>
              </a:rPr>
              <a:t>Data Analyst</a:t>
            </a:r>
            <a:endParaRPr lang="en-IN" sz="2400" b="1" dirty="0">
              <a:solidFill>
                <a:sysClr val="windowText" lastClr="000000"/>
              </a:solidFill>
            </a:endParaRPr>
          </a:p>
        </p:txBody>
      </p:sp>
      <p:sp>
        <p:nvSpPr>
          <p:cNvPr id="8" name="Rectangle: Rounded Corners 7">
            <a:extLst>
              <a:ext uri="{FF2B5EF4-FFF2-40B4-BE49-F238E27FC236}">
                <a16:creationId xmlns:a16="http://schemas.microsoft.com/office/drawing/2014/main" id="{5E605F36-78DF-443D-AB95-50C4A12D16CB}"/>
              </a:ext>
            </a:extLst>
          </p:cNvPr>
          <p:cNvSpPr/>
          <p:nvPr/>
        </p:nvSpPr>
        <p:spPr>
          <a:xfrm>
            <a:off x="5021876" y="3229428"/>
            <a:ext cx="2627152" cy="79828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ysClr val="windowText" lastClr="000000"/>
                </a:solidFill>
              </a:rPr>
              <a:t>Business Analyst</a:t>
            </a:r>
            <a:endParaRPr lang="en-IN" sz="2400" b="1" dirty="0">
              <a:solidFill>
                <a:sysClr val="windowText" lastClr="000000"/>
              </a:solidFill>
            </a:endParaRPr>
          </a:p>
        </p:txBody>
      </p:sp>
      <p:sp>
        <p:nvSpPr>
          <p:cNvPr id="9" name="Rectangle: Rounded Corners 8">
            <a:extLst>
              <a:ext uri="{FF2B5EF4-FFF2-40B4-BE49-F238E27FC236}">
                <a16:creationId xmlns:a16="http://schemas.microsoft.com/office/drawing/2014/main" id="{7BD8149D-139E-42BD-9A3A-0AB38F95243A}"/>
              </a:ext>
            </a:extLst>
          </p:cNvPr>
          <p:cNvSpPr/>
          <p:nvPr/>
        </p:nvSpPr>
        <p:spPr>
          <a:xfrm>
            <a:off x="8650448" y="3229428"/>
            <a:ext cx="2627152" cy="79828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Data Engineer</a:t>
            </a:r>
            <a:endParaRPr lang="en-IN" sz="2400" b="1" dirty="0">
              <a:solidFill>
                <a:schemeClr val="tx1"/>
              </a:solidFill>
            </a:endParaRPr>
          </a:p>
        </p:txBody>
      </p:sp>
      <p:sp>
        <p:nvSpPr>
          <p:cNvPr id="10" name="Rectangle: Rounded Corners 9">
            <a:extLst>
              <a:ext uri="{FF2B5EF4-FFF2-40B4-BE49-F238E27FC236}">
                <a16:creationId xmlns:a16="http://schemas.microsoft.com/office/drawing/2014/main" id="{0F15B356-F477-451A-8063-4F9CFD432DFC}"/>
              </a:ext>
            </a:extLst>
          </p:cNvPr>
          <p:cNvSpPr/>
          <p:nvPr/>
        </p:nvSpPr>
        <p:spPr>
          <a:xfrm>
            <a:off x="1393305" y="4978401"/>
            <a:ext cx="2627152" cy="79828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i="0" dirty="0">
                <a:solidFill>
                  <a:schemeClr val="tx1"/>
                </a:solidFill>
                <a:effectLst/>
                <a:latin typeface="Söhne"/>
              </a:rPr>
              <a:t>Data Architect</a:t>
            </a:r>
            <a:endParaRPr lang="en-IN" sz="2400" b="1" dirty="0">
              <a:solidFill>
                <a:schemeClr val="tx1"/>
              </a:solidFill>
            </a:endParaRPr>
          </a:p>
        </p:txBody>
      </p:sp>
      <p:sp>
        <p:nvSpPr>
          <p:cNvPr id="11" name="Rectangle: Rounded Corners 10">
            <a:extLst>
              <a:ext uri="{FF2B5EF4-FFF2-40B4-BE49-F238E27FC236}">
                <a16:creationId xmlns:a16="http://schemas.microsoft.com/office/drawing/2014/main" id="{9518D75A-11A3-4EE5-B9F1-716C27511EE6}"/>
              </a:ext>
            </a:extLst>
          </p:cNvPr>
          <p:cNvSpPr/>
          <p:nvPr/>
        </p:nvSpPr>
        <p:spPr>
          <a:xfrm>
            <a:off x="5021876" y="4978401"/>
            <a:ext cx="2627152" cy="79828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ysClr val="windowText" lastClr="000000"/>
                </a:solidFill>
              </a:rPr>
              <a:t>Database Manager</a:t>
            </a:r>
            <a:endParaRPr lang="en-IN" sz="2400" b="1" dirty="0">
              <a:solidFill>
                <a:sysClr val="windowText" lastClr="000000"/>
              </a:solidFill>
            </a:endParaRPr>
          </a:p>
        </p:txBody>
      </p:sp>
      <p:sp>
        <p:nvSpPr>
          <p:cNvPr id="12" name="Rectangle: Rounded Corners 11">
            <a:extLst>
              <a:ext uri="{FF2B5EF4-FFF2-40B4-BE49-F238E27FC236}">
                <a16:creationId xmlns:a16="http://schemas.microsoft.com/office/drawing/2014/main" id="{C51040FD-ED11-485F-A134-433D9C11BFDB}"/>
              </a:ext>
            </a:extLst>
          </p:cNvPr>
          <p:cNvSpPr/>
          <p:nvPr/>
        </p:nvSpPr>
        <p:spPr>
          <a:xfrm>
            <a:off x="8650448" y="4978401"/>
            <a:ext cx="2627152" cy="79828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ysClr val="windowText" lastClr="000000"/>
                </a:solidFill>
              </a:rPr>
              <a:t>Marketing Analyst</a:t>
            </a:r>
            <a:endParaRPr lang="en-IN" sz="2400" b="1" dirty="0">
              <a:solidFill>
                <a:sysClr val="windowText" lastClr="000000"/>
              </a:solidFill>
            </a:endParaRPr>
          </a:p>
        </p:txBody>
      </p:sp>
      <p:sp>
        <p:nvSpPr>
          <p:cNvPr id="13" name="TextBox 12">
            <a:extLst>
              <a:ext uri="{FF2B5EF4-FFF2-40B4-BE49-F238E27FC236}">
                <a16:creationId xmlns:a16="http://schemas.microsoft.com/office/drawing/2014/main" id="{F3371EEB-5ADF-490A-ABDB-ED8CF2BC65E1}"/>
              </a:ext>
            </a:extLst>
          </p:cNvPr>
          <p:cNvSpPr txBox="1"/>
          <p:nvPr/>
        </p:nvSpPr>
        <p:spPr>
          <a:xfrm>
            <a:off x="1393305" y="507281"/>
            <a:ext cx="6769388" cy="646331"/>
          </a:xfrm>
          <a:prstGeom prst="rect">
            <a:avLst/>
          </a:prstGeom>
          <a:noFill/>
        </p:spPr>
        <p:txBody>
          <a:bodyPr wrap="square" rtlCol="0">
            <a:spAutoFit/>
          </a:bodyPr>
          <a:lstStyle/>
          <a:p>
            <a:r>
              <a:rPr lang="en-US" sz="3600" b="1" dirty="0"/>
              <a:t>Data Analytics: Job Roles</a:t>
            </a:r>
            <a:endParaRPr lang="en-IN" sz="3600" b="1" dirty="0"/>
          </a:p>
        </p:txBody>
      </p:sp>
      <p:sp>
        <p:nvSpPr>
          <p:cNvPr id="14" name="Rectangle 13">
            <a:extLst>
              <a:ext uri="{FF2B5EF4-FFF2-40B4-BE49-F238E27FC236}">
                <a16:creationId xmlns:a16="http://schemas.microsoft.com/office/drawing/2014/main" id="{2057E70F-4184-44F6-A72E-E5ABB41272D1}"/>
              </a:ext>
            </a:extLst>
          </p:cNvPr>
          <p:cNvSpPr/>
          <p:nvPr/>
        </p:nvSpPr>
        <p:spPr>
          <a:xfrm>
            <a:off x="1393305" y="1183009"/>
            <a:ext cx="9884295" cy="45719"/>
          </a:xfrm>
          <a:prstGeom prst="rect">
            <a:avLst/>
          </a:prstGeom>
          <a:solidFill>
            <a:srgbClr val="5C5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a:t>
            </a:r>
          </a:p>
        </p:txBody>
      </p:sp>
    </p:spTree>
    <p:extLst>
      <p:ext uri="{BB962C8B-B14F-4D97-AF65-F5344CB8AC3E}">
        <p14:creationId xmlns:p14="http://schemas.microsoft.com/office/powerpoint/2010/main" val="550523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0BF1CA6-E076-40DF-AAA9-1A7A0A8F2D57}"/>
              </a:ext>
            </a:extLst>
          </p:cNvPr>
          <p:cNvSpPr/>
          <p:nvPr/>
        </p:nvSpPr>
        <p:spPr>
          <a:xfrm>
            <a:off x="760276" y="1445730"/>
            <a:ext cx="10922738" cy="451528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400" b="0" i="0" dirty="0">
                <a:solidFill>
                  <a:srgbClr val="374151"/>
                </a:solidFill>
                <a:effectLst/>
                <a:latin typeface="Söhne"/>
              </a:rPr>
              <a:t>A DataFrame is a fundamental data structure used in data manipulation and analysis using Pandas library. </a:t>
            </a:r>
          </a:p>
          <a:p>
            <a:endParaRPr lang="en-US" sz="2400" b="0" i="0" dirty="0">
              <a:solidFill>
                <a:srgbClr val="374151"/>
              </a:solidFill>
              <a:effectLst/>
              <a:latin typeface="Söhne"/>
            </a:endParaRPr>
          </a:p>
          <a:p>
            <a:pPr marL="342900" indent="-342900">
              <a:buFont typeface="Arial" panose="020B0604020202020204" pitchFamily="34" charset="0"/>
              <a:buChar char="•"/>
            </a:pPr>
            <a:r>
              <a:rPr lang="en-US" sz="2400" b="0" i="0" dirty="0">
                <a:solidFill>
                  <a:srgbClr val="374151"/>
                </a:solidFill>
                <a:effectLst/>
                <a:latin typeface="Söhne"/>
              </a:rPr>
              <a:t>DataFrames are commonly used for working with structured data, such as data from CSV files, databases, or Excel spreadsheets. </a:t>
            </a:r>
          </a:p>
          <a:p>
            <a:endParaRPr lang="en-US" sz="2400" b="0" i="0" dirty="0">
              <a:solidFill>
                <a:srgbClr val="374151"/>
              </a:solidFill>
              <a:effectLst/>
              <a:latin typeface="Söhne"/>
            </a:endParaRPr>
          </a:p>
          <a:p>
            <a:pPr marL="342900" indent="-342900">
              <a:buFont typeface="Arial" panose="020B0604020202020204" pitchFamily="34" charset="0"/>
              <a:buChar char="•"/>
            </a:pPr>
            <a:r>
              <a:rPr lang="en-US" sz="2400" b="0" i="0" dirty="0">
                <a:solidFill>
                  <a:srgbClr val="374151"/>
                </a:solidFill>
                <a:effectLst/>
                <a:latin typeface="Söhne"/>
              </a:rPr>
              <a:t>DataFrames are widely used in data analysis, data cleaning, data transformation, and statistical analysis. </a:t>
            </a:r>
          </a:p>
          <a:p>
            <a:endParaRPr lang="en-US" sz="2400" b="0" i="0" dirty="0">
              <a:solidFill>
                <a:srgbClr val="374151"/>
              </a:solidFill>
              <a:effectLst/>
              <a:latin typeface="Söhne"/>
            </a:endParaRPr>
          </a:p>
          <a:p>
            <a:pPr marL="342900" indent="-342900">
              <a:buFont typeface="Arial" panose="020B0604020202020204" pitchFamily="34" charset="0"/>
              <a:buChar char="•"/>
            </a:pPr>
            <a:r>
              <a:rPr lang="en-US" sz="2400" b="0" i="0" dirty="0">
                <a:solidFill>
                  <a:srgbClr val="374151"/>
                </a:solidFill>
                <a:effectLst/>
                <a:latin typeface="Söhne"/>
              </a:rPr>
              <a:t>They provide a flexible and efficient way to work with structured data, making them a crucial component in data science and analytics workflows.</a:t>
            </a:r>
            <a:endParaRPr lang="en-IN" sz="2400" dirty="0">
              <a:solidFill>
                <a:sysClr val="windowText" lastClr="000000"/>
              </a:solidFill>
            </a:endParaRPr>
          </a:p>
        </p:txBody>
      </p:sp>
      <p:sp>
        <p:nvSpPr>
          <p:cNvPr id="13" name="TextBox 12">
            <a:extLst>
              <a:ext uri="{FF2B5EF4-FFF2-40B4-BE49-F238E27FC236}">
                <a16:creationId xmlns:a16="http://schemas.microsoft.com/office/drawing/2014/main" id="{F3371EEB-5ADF-490A-ABDB-ED8CF2BC65E1}"/>
              </a:ext>
            </a:extLst>
          </p:cNvPr>
          <p:cNvSpPr txBox="1"/>
          <p:nvPr/>
        </p:nvSpPr>
        <p:spPr>
          <a:xfrm>
            <a:off x="1393305" y="278673"/>
            <a:ext cx="5630950" cy="646331"/>
          </a:xfrm>
          <a:prstGeom prst="rect">
            <a:avLst/>
          </a:prstGeom>
          <a:noFill/>
        </p:spPr>
        <p:txBody>
          <a:bodyPr wrap="square" rtlCol="0">
            <a:spAutoFit/>
          </a:bodyPr>
          <a:lstStyle/>
          <a:p>
            <a:r>
              <a:rPr lang="en-US" sz="3600" b="1" dirty="0"/>
              <a:t>What is DataFrame?</a:t>
            </a:r>
            <a:endParaRPr lang="en-IN" sz="3600" b="1" dirty="0"/>
          </a:p>
        </p:txBody>
      </p:sp>
      <p:sp>
        <p:nvSpPr>
          <p:cNvPr id="14" name="Rectangle 13">
            <a:extLst>
              <a:ext uri="{FF2B5EF4-FFF2-40B4-BE49-F238E27FC236}">
                <a16:creationId xmlns:a16="http://schemas.microsoft.com/office/drawing/2014/main" id="{2057E70F-4184-44F6-A72E-E5ABB41272D1}"/>
              </a:ext>
            </a:extLst>
          </p:cNvPr>
          <p:cNvSpPr/>
          <p:nvPr/>
        </p:nvSpPr>
        <p:spPr>
          <a:xfrm>
            <a:off x="1393305" y="1097281"/>
            <a:ext cx="9884295" cy="45719"/>
          </a:xfrm>
          <a:prstGeom prst="rect">
            <a:avLst/>
          </a:prstGeom>
          <a:solidFill>
            <a:srgbClr val="5C5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a:t>
            </a:r>
          </a:p>
        </p:txBody>
      </p:sp>
    </p:spTree>
    <p:extLst>
      <p:ext uri="{BB962C8B-B14F-4D97-AF65-F5344CB8AC3E}">
        <p14:creationId xmlns:p14="http://schemas.microsoft.com/office/powerpoint/2010/main" val="2201743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3371EEB-5ADF-490A-ABDB-ED8CF2BC65E1}"/>
              </a:ext>
            </a:extLst>
          </p:cNvPr>
          <p:cNvSpPr txBox="1"/>
          <p:nvPr/>
        </p:nvSpPr>
        <p:spPr>
          <a:xfrm>
            <a:off x="1393305" y="278673"/>
            <a:ext cx="5630950" cy="646331"/>
          </a:xfrm>
          <a:prstGeom prst="rect">
            <a:avLst/>
          </a:prstGeom>
          <a:noFill/>
        </p:spPr>
        <p:txBody>
          <a:bodyPr wrap="square" rtlCol="0">
            <a:spAutoFit/>
          </a:bodyPr>
          <a:lstStyle/>
          <a:p>
            <a:r>
              <a:rPr lang="en-US" sz="3600" b="1" dirty="0"/>
              <a:t>DataFrame</a:t>
            </a:r>
            <a:endParaRPr lang="en-IN" sz="3600" b="1" dirty="0"/>
          </a:p>
        </p:txBody>
      </p:sp>
      <p:sp>
        <p:nvSpPr>
          <p:cNvPr id="14" name="Rectangle 13">
            <a:extLst>
              <a:ext uri="{FF2B5EF4-FFF2-40B4-BE49-F238E27FC236}">
                <a16:creationId xmlns:a16="http://schemas.microsoft.com/office/drawing/2014/main" id="{2057E70F-4184-44F6-A72E-E5ABB41272D1}"/>
              </a:ext>
            </a:extLst>
          </p:cNvPr>
          <p:cNvSpPr/>
          <p:nvPr/>
        </p:nvSpPr>
        <p:spPr>
          <a:xfrm>
            <a:off x="1393305" y="1097281"/>
            <a:ext cx="9884295" cy="45719"/>
          </a:xfrm>
          <a:prstGeom prst="rect">
            <a:avLst/>
          </a:prstGeom>
          <a:solidFill>
            <a:srgbClr val="5C5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a:t>
            </a:r>
          </a:p>
        </p:txBody>
      </p:sp>
      <p:pic>
        <p:nvPicPr>
          <p:cNvPr id="4100" name="Picture 4" descr="căpșună Tratament La pachet employee table a stabilit ceapă Hartă">
            <a:extLst>
              <a:ext uri="{FF2B5EF4-FFF2-40B4-BE49-F238E27FC236}">
                <a16:creationId xmlns:a16="http://schemas.microsoft.com/office/drawing/2014/main" id="{E1C7E3D2-FD6C-4615-9499-91348B5259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3200" y="1821002"/>
            <a:ext cx="8265600" cy="3766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79320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C36C11-8BC5-4552-A8F0-34D08F1DB18E}"/>
              </a:ext>
            </a:extLst>
          </p:cNvPr>
          <p:cNvSpPr txBox="1"/>
          <p:nvPr/>
        </p:nvSpPr>
        <p:spPr>
          <a:xfrm>
            <a:off x="1634836" y="4327173"/>
            <a:ext cx="8922328" cy="1015663"/>
          </a:xfrm>
          <a:prstGeom prst="rect">
            <a:avLst/>
          </a:prstGeom>
          <a:noFill/>
        </p:spPr>
        <p:txBody>
          <a:bodyPr wrap="square" rtlCol="0">
            <a:spAutoFit/>
          </a:bodyPr>
          <a:lstStyle/>
          <a:p>
            <a:pPr algn="ctr"/>
            <a:r>
              <a:rPr lang="en-US" sz="6000" b="1" dirty="0"/>
              <a:t>Career in Data Analytics</a:t>
            </a:r>
            <a:endParaRPr lang="en-IN" sz="6000" b="1" dirty="0"/>
          </a:p>
        </p:txBody>
      </p:sp>
      <p:pic>
        <p:nvPicPr>
          <p:cNvPr id="9" name="Picture 8">
            <a:extLst>
              <a:ext uri="{FF2B5EF4-FFF2-40B4-BE49-F238E27FC236}">
                <a16:creationId xmlns:a16="http://schemas.microsoft.com/office/drawing/2014/main" id="{8ABF30D0-E401-4B78-84A1-BA43575C1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84502" y="1053151"/>
            <a:ext cx="985018" cy="2941513"/>
          </a:xfrm>
          <a:prstGeom prst="rect">
            <a:avLst/>
          </a:prstGeom>
        </p:spPr>
      </p:pic>
      <p:pic>
        <p:nvPicPr>
          <p:cNvPr id="11" name="Picture 10">
            <a:extLst>
              <a:ext uri="{FF2B5EF4-FFF2-40B4-BE49-F238E27FC236}">
                <a16:creationId xmlns:a16="http://schemas.microsoft.com/office/drawing/2014/main" id="{1C7D053A-AAD1-409E-A866-6753596ECE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0506" y="1779449"/>
            <a:ext cx="2496076" cy="1782912"/>
          </a:xfrm>
          <a:prstGeom prst="rect">
            <a:avLst/>
          </a:prstGeom>
        </p:spPr>
      </p:pic>
    </p:spTree>
    <p:extLst>
      <p:ext uri="{BB962C8B-B14F-4D97-AF65-F5344CB8AC3E}">
        <p14:creationId xmlns:p14="http://schemas.microsoft.com/office/powerpoint/2010/main" val="3029854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802A7C2-A2F3-49DD-8B58-39A93C444595}"/>
              </a:ext>
            </a:extLst>
          </p:cNvPr>
          <p:cNvSpPr txBox="1"/>
          <p:nvPr/>
        </p:nvSpPr>
        <p:spPr>
          <a:xfrm>
            <a:off x="1634836" y="4117482"/>
            <a:ext cx="8922328" cy="1938992"/>
          </a:xfrm>
          <a:prstGeom prst="rect">
            <a:avLst/>
          </a:prstGeom>
          <a:noFill/>
        </p:spPr>
        <p:txBody>
          <a:bodyPr wrap="square" rtlCol="0">
            <a:spAutoFit/>
          </a:bodyPr>
          <a:lstStyle/>
          <a:p>
            <a:pPr algn="ctr"/>
            <a:r>
              <a:rPr lang="en-US" sz="6000" b="1" dirty="0">
                <a:solidFill>
                  <a:srgbClr val="0070C0"/>
                </a:solidFill>
              </a:rPr>
              <a:t>Trends:</a:t>
            </a:r>
          </a:p>
          <a:p>
            <a:pPr algn="ctr"/>
            <a:r>
              <a:rPr lang="en-US" sz="6000" b="1" dirty="0"/>
              <a:t>Data Analytics</a:t>
            </a:r>
            <a:endParaRPr lang="en-IN" sz="6000" b="1" dirty="0"/>
          </a:p>
        </p:txBody>
      </p:sp>
      <p:pic>
        <p:nvPicPr>
          <p:cNvPr id="7" name="Picture 6">
            <a:extLst>
              <a:ext uri="{FF2B5EF4-FFF2-40B4-BE49-F238E27FC236}">
                <a16:creationId xmlns:a16="http://schemas.microsoft.com/office/drawing/2014/main" id="{38985F88-9314-45EA-92B2-E92D0301CC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39534" y="1423045"/>
            <a:ext cx="4312929" cy="2694437"/>
          </a:xfrm>
          <a:prstGeom prst="rect">
            <a:avLst/>
          </a:prstGeom>
        </p:spPr>
      </p:pic>
    </p:spTree>
    <p:extLst>
      <p:ext uri="{BB962C8B-B14F-4D97-AF65-F5344CB8AC3E}">
        <p14:creationId xmlns:p14="http://schemas.microsoft.com/office/powerpoint/2010/main" val="580234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2366EA-1AD4-4C8A-BEB5-5495B76F0F93}"/>
              </a:ext>
            </a:extLst>
          </p:cNvPr>
          <p:cNvPicPr>
            <a:picLocks noChangeAspect="1"/>
          </p:cNvPicPr>
          <p:nvPr/>
        </p:nvPicPr>
        <p:blipFill rotWithShape="1">
          <a:blip r:embed="rId2"/>
          <a:srcRect l="4133" t="39412" r="46799" b="28264"/>
          <a:stretch/>
        </p:blipFill>
        <p:spPr>
          <a:xfrm>
            <a:off x="1393305" y="2794329"/>
            <a:ext cx="6054200" cy="2242332"/>
          </a:xfrm>
          <a:prstGeom prst="rect">
            <a:avLst/>
          </a:prstGeom>
        </p:spPr>
      </p:pic>
      <p:sp>
        <p:nvSpPr>
          <p:cNvPr id="6" name="TextBox 5">
            <a:extLst>
              <a:ext uri="{FF2B5EF4-FFF2-40B4-BE49-F238E27FC236}">
                <a16:creationId xmlns:a16="http://schemas.microsoft.com/office/drawing/2014/main" id="{69E6CA25-A5EC-406E-A42F-DCB96347167D}"/>
              </a:ext>
            </a:extLst>
          </p:cNvPr>
          <p:cNvSpPr txBox="1"/>
          <p:nvPr/>
        </p:nvSpPr>
        <p:spPr>
          <a:xfrm>
            <a:off x="1393305" y="309792"/>
            <a:ext cx="7431314" cy="584775"/>
          </a:xfrm>
          <a:prstGeom prst="rect">
            <a:avLst/>
          </a:prstGeom>
          <a:noFill/>
        </p:spPr>
        <p:txBody>
          <a:bodyPr wrap="square" rtlCol="0">
            <a:spAutoFit/>
          </a:bodyPr>
          <a:lstStyle/>
          <a:p>
            <a:pPr algn="just"/>
            <a:r>
              <a:rPr lang="en-US" sz="3200" b="1" dirty="0"/>
              <a:t>Trends: Data Analytics</a:t>
            </a:r>
            <a:endParaRPr lang="en-IN" sz="3200" b="1" dirty="0"/>
          </a:p>
        </p:txBody>
      </p:sp>
      <p:sp>
        <p:nvSpPr>
          <p:cNvPr id="7" name="Rectangle 6">
            <a:extLst>
              <a:ext uri="{FF2B5EF4-FFF2-40B4-BE49-F238E27FC236}">
                <a16:creationId xmlns:a16="http://schemas.microsoft.com/office/drawing/2014/main" id="{31EDA4AD-4B9F-4847-B22F-E5019AF6B1DD}"/>
              </a:ext>
            </a:extLst>
          </p:cNvPr>
          <p:cNvSpPr/>
          <p:nvPr/>
        </p:nvSpPr>
        <p:spPr>
          <a:xfrm>
            <a:off x="1393305" y="1097281"/>
            <a:ext cx="9884295" cy="45719"/>
          </a:xfrm>
          <a:prstGeom prst="rect">
            <a:avLst/>
          </a:prstGeom>
          <a:solidFill>
            <a:srgbClr val="5C5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a:t>
            </a:r>
          </a:p>
        </p:txBody>
      </p:sp>
      <p:sp>
        <p:nvSpPr>
          <p:cNvPr id="8" name="TextBox 7">
            <a:extLst>
              <a:ext uri="{FF2B5EF4-FFF2-40B4-BE49-F238E27FC236}">
                <a16:creationId xmlns:a16="http://schemas.microsoft.com/office/drawing/2014/main" id="{7CB40221-DAA3-4D84-B272-D32F325C6048}"/>
              </a:ext>
            </a:extLst>
          </p:cNvPr>
          <p:cNvSpPr txBox="1"/>
          <p:nvPr/>
        </p:nvSpPr>
        <p:spPr>
          <a:xfrm>
            <a:off x="7838433" y="3416300"/>
            <a:ext cx="3388367" cy="1015663"/>
          </a:xfrm>
          <a:prstGeom prst="rect">
            <a:avLst/>
          </a:prstGeom>
          <a:noFill/>
        </p:spPr>
        <p:txBody>
          <a:bodyPr wrap="square" rtlCol="0">
            <a:spAutoFit/>
          </a:bodyPr>
          <a:lstStyle/>
          <a:p>
            <a:pPr algn="ctr"/>
            <a:r>
              <a:rPr lang="en-US" sz="2000" b="1" dirty="0"/>
              <a:t>Business Intelligence is MANDATORY for commercial success</a:t>
            </a:r>
            <a:endParaRPr lang="en-IN" sz="2000" b="1" dirty="0"/>
          </a:p>
        </p:txBody>
      </p:sp>
      <p:grpSp>
        <p:nvGrpSpPr>
          <p:cNvPr id="16" name="Group 15">
            <a:extLst>
              <a:ext uri="{FF2B5EF4-FFF2-40B4-BE49-F238E27FC236}">
                <a16:creationId xmlns:a16="http://schemas.microsoft.com/office/drawing/2014/main" id="{7FFA886E-FDA5-489F-BADB-E7D3E627BEB8}"/>
              </a:ext>
            </a:extLst>
          </p:cNvPr>
          <p:cNvGrpSpPr/>
          <p:nvPr/>
        </p:nvGrpSpPr>
        <p:grpSpPr>
          <a:xfrm>
            <a:off x="10684951" y="1682159"/>
            <a:ext cx="592649" cy="480015"/>
            <a:chOff x="7752162" y="1607127"/>
            <a:chExt cx="880111" cy="712844"/>
          </a:xfrm>
        </p:grpSpPr>
        <p:sp>
          <p:nvSpPr>
            <p:cNvPr id="14" name="Freeform: Shape 13">
              <a:extLst>
                <a:ext uri="{FF2B5EF4-FFF2-40B4-BE49-F238E27FC236}">
                  <a16:creationId xmlns:a16="http://schemas.microsoft.com/office/drawing/2014/main" id="{28CBB49B-9EE3-4298-B107-F41335C38F23}"/>
                </a:ext>
              </a:extLst>
            </p:cNvPr>
            <p:cNvSpPr/>
            <p:nvPr/>
          </p:nvSpPr>
          <p:spPr>
            <a:xfrm>
              <a:off x="7752162" y="1615121"/>
              <a:ext cx="704850" cy="704850"/>
            </a:xfrm>
            <a:custGeom>
              <a:avLst/>
              <a:gdLst>
                <a:gd name="connsiteX0" fmla="*/ 647700 w 704850"/>
                <a:gd name="connsiteY0" fmla="*/ 404813 h 704850"/>
                <a:gd name="connsiteX1" fmla="*/ 647700 w 704850"/>
                <a:gd name="connsiteY1" fmla="*/ 647700 h 704850"/>
                <a:gd name="connsiteX2" fmla="*/ 57150 w 704850"/>
                <a:gd name="connsiteY2" fmla="*/ 647700 h 704850"/>
                <a:gd name="connsiteX3" fmla="*/ 57150 w 704850"/>
                <a:gd name="connsiteY3" fmla="*/ 57150 h 704850"/>
                <a:gd name="connsiteX4" fmla="*/ 481965 w 704850"/>
                <a:gd name="connsiteY4" fmla="*/ 57150 h 704850"/>
                <a:gd name="connsiteX5" fmla="*/ 481965 w 704850"/>
                <a:gd name="connsiteY5" fmla="*/ 0 h 704850"/>
                <a:gd name="connsiteX6" fmla="*/ 0 w 704850"/>
                <a:gd name="connsiteY6" fmla="*/ 0 h 704850"/>
                <a:gd name="connsiteX7" fmla="*/ 0 w 704850"/>
                <a:gd name="connsiteY7" fmla="*/ 704850 h 704850"/>
                <a:gd name="connsiteX8" fmla="*/ 704850 w 704850"/>
                <a:gd name="connsiteY8" fmla="*/ 701993 h 704850"/>
                <a:gd name="connsiteX9" fmla="*/ 704850 w 704850"/>
                <a:gd name="connsiteY9" fmla="*/ 356235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4850" h="704850">
                  <a:moveTo>
                    <a:pt x="647700" y="404813"/>
                  </a:moveTo>
                  <a:lnTo>
                    <a:pt x="647700" y="647700"/>
                  </a:lnTo>
                  <a:lnTo>
                    <a:pt x="57150" y="647700"/>
                  </a:lnTo>
                  <a:lnTo>
                    <a:pt x="57150" y="57150"/>
                  </a:lnTo>
                  <a:lnTo>
                    <a:pt x="481965" y="57150"/>
                  </a:lnTo>
                  <a:lnTo>
                    <a:pt x="481965" y="0"/>
                  </a:lnTo>
                  <a:lnTo>
                    <a:pt x="0" y="0"/>
                  </a:lnTo>
                  <a:lnTo>
                    <a:pt x="0" y="704850"/>
                  </a:lnTo>
                  <a:lnTo>
                    <a:pt x="704850" y="701993"/>
                  </a:lnTo>
                  <a:lnTo>
                    <a:pt x="704850" y="356235"/>
                  </a:lnTo>
                  <a:close/>
                </a:path>
              </a:pathLst>
            </a:custGeom>
            <a:solidFill>
              <a:srgbClr val="000000"/>
            </a:solidFill>
            <a:ln w="9525" cap="flat">
              <a:noFill/>
              <a:prstDash val="solid"/>
              <a:miter/>
            </a:ln>
          </p:spPr>
          <p:txBody>
            <a:bodyPr rtlCol="0" anchor="ctr"/>
            <a:lstStyle/>
            <a:p>
              <a:endParaRPr lang="en-IN"/>
            </a:p>
          </p:txBody>
        </p:sp>
        <p:sp>
          <p:nvSpPr>
            <p:cNvPr id="15" name="Graphic 10" descr="Checkmark">
              <a:extLst>
                <a:ext uri="{FF2B5EF4-FFF2-40B4-BE49-F238E27FC236}">
                  <a16:creationId xmlns:a16="http://schemas.microsoft.com/office/drawing/2014/main" id="{C450B980-2DAA-47CA-8BBE-141EA376D5D0}"/>
                </a:ext>
              </a:extLst>
            </p:cNvPr>
            <p:cNvSpPr/>
            <p:nvPr/>
          </p:nvSpPr>
          <p:spPr>
            <a:xfrm>
              <a:off x="7927423" y="1607127"/>
              <a:ext cx="704850" cy="495073"/>
            </a:xfrm>
            <a:custGeom>
              <a:avLst/>
              <a:gdLst>
                <a:gd name="connsiteX0" fmla="*/ 802958 w 880109"/>
                <a:gd name="connsiteY0" fmla="*/ 0 h 618172"/>
                <a:gd name="connsiteX1" fmla="*/ 315278 w 880109"/>
                <a:gd name="connsiteY1" fmla="*/ 461010 h 618172"/>
                <a:gd name="connsiteX2" fmla="*/ 80963 w 880109"/>
                <a:gd name="connsiteY2" fmla="*/ 220980 h 618172"/>
                <a:gd name="connsiteX3" fmla="*/ 0 w 880109"/>
                <a:gd name="connsiteY3" fmla="*/ 298132 h 618172"/>
                <a:gd name="connsiteX4" fmla="*/ 311468 w 880109"/>
                <a:gd name="connsiteY4" fmla="*/ 618173 h 618172"/>
                <a:gd name="connsiteX5" fmla="*/ 393383 w 880109"/>
                <a:gd name="connsiteY5" fmla="*/ 541973 h 618172"/>
                <a:gd name="connsiteX6" fmla="*/ 880110 w 880109"/>
                <a:gd name="connsiteY6" fmla="*/ 80010 h 61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0109" h="618172">
                  <a:moveTo>
                    <a:pt x="802958" y="0"/>
                  </a:moveTo>
                  <a:lnTo>
                    <a:pt x="315278" y="461010"/>
                  </a:lnTo>
                  <a:lnTo>
                    <a:pt x="80963" y="220980"/>
                  </a:lnTo>
                  <a:lnTo>
                    <a:pt x="0" y="298132"/>
                  </a:lnTo>
                  <a:lnTo>
                    <a:pt x="311468" y="618173"/>
                  </a:lnTo>
                  <a:lnTo>
                    <a:pt x="393383" y="541973"/>
                  </a:lnTo>
                  <a:lnTo>
                    <a:pt x="880110" y="80010"/>
                  </a:lnTo>
                  <a:close/>
                </a:path>
              </a:pathLst>
            </a:custGeom>
            <a:solidFill>
              <a:srgbClr val="000000"/>
            </a:solidFill>
            <a:ln w="9525" cap="flat">
              <a:noFill/>
              <a:prstDash val="solid"/>
              <a:miter/>
            </a:ln>
          </p:spPr>
          <p:txBody>
            <a:bodyPr rtlCol="0" anchor="ctr"/>
            <a:lstStyle/>
            <a:p>
              <a:endParaRPr lang="en-IN"/>
            </a:p>
          </p:txBody>
        </p:sp>
      </p:grpSp>
      <p:sp>
        <p:nvSpPr>
          <p:cNvPr id="18" name="Freeform: Shape 17">
            <a:extLst>
              <a:ext uri="{FF2B5EF4-FFF2-40B4-BE49-F238E27FC236}">
                <a16:creationId xmlns:a16="http://schemas.microsoft.com/office/drawing/2014/main" id="{71148D6D-5C7E-493F-A80B-D14061547D6B}"/>
              </a:ext>
            </a:extLst>
          </p:cNvPr>
          <p:cNvSpPr/>
          <p:nvPr/>
        </p:nvSpPr>
        <p:spPr>
          <a:xfrm>
            <a:off x="10684951" y="2261756"/>
            <a:ext cx="474632" cy="474632"/>
          </a:xfrm>
          <a:custGeom>
            <a:avLst/>
            <a:gdLst>
              <a:gd name="connsiteX0" fmla="*/ 647700 w 704850"/>
              <a:gd name="connsiteY0" fmla="*/ 404813 h 704850"/>
              <a:gd name="connsiteX1" fmla="*/ 647700 w 704850"/>
              <a:gd name="connsiteY1" fmla="*/ 647700 h 704850"/>
              <a:gd name="connsiteX2" fmla="*/ 57150 w 704850"/>
              <a:gd name="connsiteY2" fmla="*/ 647700 h 704850"/>
              <a:gd name="connsiteX3" fmla="*/ 57150 w 704850"/>
              <a:gd name="connsiteY3" fmla="*/ 57150 h 704850"/>
              <a:gd name="connsiteX4" fmla="*/ 481965 w 704850"/>
              <a:gd name="connsiteY4" fmla="*/ 57150 h 704850"/>
              <a:gd name="connsiteX5" fmla="*/ 481965 w 704850"/>
              <a:gd name="connsiteY5" fmla="*/ 0 h 704850"/>
              <a:gd name="connsiteX6" fmla="*/ 0 w 704850"/>
              <a:gd name="connsiteY6" fmla="*/ 0 h 704850"/>
              <a:gd name="connsiteX7" fmla="*/ 0 w 704850"/>
              <a:gd name="connsiteY7" fmla="*/ 704850 h 704850"/>
              <a:gd name="connsiteX8" fmla="*/ 704850 w 704850"/>
              <a:gd name="connsiteY8" fmla="*/ 701993 h 704850"/>
              <a:gd name="connsiteX9" fmla="*/ 704850 w 704850"/>
              <a:gd name="connsiteY9" fmla="*/ 356235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4850" h="704850">
                <a:moveTo>
                  <a:pt x="647700" y="404813"/>
                </a:moveTo>
                <a:lnTo>
                  <a:pt x="647700" y="647700"/>
                </a:lnTo>
                <a:lnTo>
                  <a:pt x="57150" y="647700"/>
                </a:lnTo>
                <a:lnTo>
                  <a:pt x="57150" y="57150"/>
                </a:lnTo>
                <a:lnTo>
                  <a:pt x="481965" y="57150"/>
                </a:lnTo>
                <a:lnTo>
                  <a:pt x="481965" y="0"/>
                </a:lnTo>
                <a:lnTo>
                  <a:pt x="0" y="0"/>
                </a:lnTo>
                <a:lnTo>
                  <a:pt x="0" y="704850"/>
                </a:lnTo>
                <a:lnTo>
                  <a:pt x="704850" y="701993"/>
                </a:lnTo>
                <a:lnTo>
                  <a:pt x="704850" y="356235"/>
                </a:lnTo>
                <a:close/>
              </a:path>
            </a:pathLst>
          </a:custGeom>
          <a:solidFill>
            <a:srgbClr val="000000"/>
          </a:solidFill>
          <a:ln w="9525" cap="flat">
            <a:noFill/>
            <a:prstDash val="solid"/>
            <a:miter/>
          </a:ln>
        </p:spPr>
        <p:txBody>
          <a:bodyPr rtlCol="0" anchor="ctr"/>
          <a:lstStyle/>
          <a:p>
            <a:endParaRPr lang="en-IN"/>
          </a:p>
        </p:txBody>
      </p:sp>
      <p:cxnSp>
        <p:nvCxnSpPr>
          <p:cNvPr id="21" name="Straight Connector 20">
            <a:extLst>
              <a:ext uri="{FF2B5EF4-FFF2-40B4-BE49-F238E27FC236}">
                <a16:creationId xmlns:a16="http://schemas.microsoft.com/office/drawing/2014/main" id="{8C949F11-8227-4ABE-87CD-89FBC7072272}"/>
              </a:ext>
            </a:extLst>
          </p:cNvPr>
          <p:cNvCxnSpPr/>
          <p:nvPr/>
        </p:nvCxnSpPr>
        <p:spPr>
          <a:xfrm>
            <a:off x="7838434" y="3365500"/>
            <a:ext cx="338836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9876ADC-8DE6-442D-B715-9B674B63C76D}"/>
              </a:ext>
            </a:extLst>
          </p:cNvPr>
          <p:cNvCxnSpPr/>
          <p:nvPr/>
        </p:nvCxnSpPr>
        <p:spPr>
          <a:xfrm>
            <a:off x="7838434" y="4495463"/>
            <a:ext cx="338836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6311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8824BD4-42A5-4B7B-8887-84EFD3FBEA59}"/>
              </a:ext>
            </a:extLst>
          </p:cNvPr>
          <p:cNvSpPr txBox="1"/>
          <p:nvPr/>
        </p:nvSpPr>
        <p:spPr>
          <a:xfrm>
            <a:off x="1393303" y="315049"/>
            <a:ext cx="2804621" cy="646331"/>
          </a:xfrm>
          <a:prstGeom prst="rect">
            <a:avLst/>
          </a:prstGeom>
          <a:noFill/>
        </p:spPr>
        <p:txBody>
          <a:bodyPr wrap="square" rtlCol="0">
            <a:spAutoFit/>
          </a:bodyPr>
          <a:lstStyle/>
          <a:p>
            <a:r>
              <a:rPr lang="en-US" sz="3600" b="1" dirty="0"/>
              <a:t>Agenda</a:t>
            </a:r>
            <a:endParaRPr lang="en-IN" sz="3600" b="1" dirty="0"/>
          </a:p>
        </p:txBody>
      </p:sp>
      <p:sp>
        <p:nvSpPr>
          <p:cNvPr id="4" name="TextBox 3">
            <a:extLst>
              <a:ext uri="{FF2B5EF4-FFF2-40B4-BE49-F238E27FC236}">
                <a16:creationId xmlns:a16="http://schemas.microsoft.com/office/drawing/2014/main" id="{6E603635-FEEA-4D16-A933-B8F9FC579A57}"/>
              </a:ext>
            </a:extLst>
          </p:cNvPr>
          <p:cNvSpPr txBox="1"/>
          <p:nvPr/>
        </p:nvSpPr>
        <p:spPr>
          <a:xfrm>
            <a:off x="1393304" y="1238027"/>
            <a:ext cx="5907381" cy="4893647"/>
          </a:xfrm>
          <a:prstGeom prst="rect">
            <a:avLst/>
          </a:prstGeom>
          <a:noFill/>
        </p:spPr>
        <p:txBody>
          <a:bodyPr wrap="square" rtlCol="0">
            <a:spAutoFit/>
          </a:bodyPr>
          <a:lstStyle/>
          <a:p>
            <a:pPr marL="342900" indent="-342900">
              <a:buFont typeface="Arial" panose="020B0604020202020204" pitchFamily="34" charset="0"/>
              <a:buChar char="•"/>
            </a:pPr>
            <a:r>
              <a:rPr lang="en-US" sz="2400" dirty="0"/>
              <a:t>Introduction to Data Analytics</a:t>
            </a:r>
          </a:p>
          <a:p>
            <a:pPr marL="342900" indent="-342900">
              <a:buFont typeface="Arial" panose="020B0604020202020204" pitchFamily="34" charset="0"/>
              <a:buChar char="•"/>
            </a:pPr>
            <a:r>
              <a:rPr lang="en-US" sz="2400" dirty="0"/>
              <a:t>Need of Data Analytics</a:t>
            </a:r>
          </a:p>
          <a:p>
            <a:pPr marL="342900" indent="-342900">
              <a:buFont typeface="Arial" panose="020B0604020202020204" pitchFamily="34" charset="0"/>
              <a:buChar char="•"/>
            </a:pPr>
            <a:r>
              <a:rPr lang="en-US" sz="2400" dirty="0"/>
              <a:t>Applications of Data Analytics</a:t>
            </a:r>
          </a:p>
          <a:p>
            <a:pPr marL="342900" indent="-342900">
              <a:buFont typeface="Arial" panose="020B0604020202020204" pitchFamily="34" charset="0"/>
              <a:buChar char="•"/>
            </a:pPr>
            <a:r>
              <a:rPr lang="en-US" sz="2400" dirty="0"/>
              <a:t>Data Analysts : Common Tasks</a:t>
            </a:r>
          </a:p>
          <a:p>
            <a:pPr marL="342900" indent="-342900">
              <a:buFont typeface="Arial" panose="020B0604020202020204" pitchFamily="34" charset="0"/>
              <a:buChar char="•"/>
            </a:pPr>
            <a:r>
              <a:rPr lang="en-US" sz="2400" dirty="0"/>
              <a:t>Data Analytics Life Cycle</a:t>
            </a:r>
          </a:p>
          <a:p>
            <a:pPr marL="342900" indent="-342900">
              <a:buFont typeface="Arial" panose="020B0604020202020204" pitchFamily="34" charset="0"/>
              <a:buChar char="•"/>
            </a:pPr>
            <a:r>
              <a:rPr lang="en-US" sz="2400" dirty="0"/>
              <a:t>Data Analytics : Job Roles</a:t>
            </a:r>
          </a:p>
          <a:p>
            <a:pPr marL="342900" indent="-342900">
              <a:buFont typeface="Arial" panose="020B0604020202020204" pitchFamily="34" charset="0"/>
              <a:buChar char="•"/>
            </a:pPr>
            <a:r>
              <a:rPr lang="en-US" sz="2400" dirty="0"/>
              <a:t>Introduction to Data Frames</a:t>
            </a:r>
          </a:p>
          <a:p>
            <a:pPr marL="342900" indent="-342900">
              <a:buFont typeface="Arial" panose="020B0604020202020204" pitchFamily="34" charset="0"/>
              <a:buChar char="•"/>
            </a:pPr>
            <a:r>
              <a:rPr lang="en-US" sz="2400" dirty="0"/>
              <a:t>How do you work with data frame?</a:t>
            </a:r>
          </a:p>
          <a:p>
            <a:pPr marL="342900" indent="-342900">
              <a:buFont typeface="Arial" panose="020B0604020202020204" pitchFamily="34" charset="0"/>
              <a:buChar char="•"/>
            </a:pPr>
            <a:r>
              <a:rPr lang="en-US" sz="2400" dirty="0"/>
              <a:t>Career in Data Analytics</a:t>
            </a:r>
          </a:p>
          <a:p>
            <a:pPr marL="342900" indent="-342900">
              <a:buFont typeface="Arial" panose="020B0604020202020204" pitchFamily="34" charset="0"/>
              <a:buChar char="•"/>
            </a:pPr>
            <a:r>
              <a:rPr lang="en-US" sz="2400" dirty="0"/>
              <a:t>Salary of a Data Analyst</a:t>
            </a:r>
          </a:p>
          <a:p>
            <a:pPr marL="342900" indent="-342900">
              <a:buFont typeface="Arial" panose="020B0604020202020204" pitchFamily="34" charset="0"/>
              <a:buChar char="•"/>
            </a:pPr>
            <a:r>
              <a:rPr lang="en-US" sz="2400" dirty="0"/>
              <a:t>Data Analyst : Key Skills</a:t>
            </a:r>
          </a:p>
          <a:p>
            <a:pPr marL="342900" indent="-342900">
              <a:buFont typeface="Arial" panose="020B0604020202020204" pitchFamily="34" charset="0"/>
              <a:buChar char="•"/>
            </a:pPr>
            <a:r>
              <a:rPr lang="en-US" sz="2400" dirty="0"/>
              <a:t>Data Analyst : Learning Path</a:t>
            </a:r>
          </a:p>
          <a:p>
            <a:pPr marL="342900" indent="-342900">
              <a:buFont typeface="Arial" panose="020B0604020202020204" pitchFamily="34" charset="0"/>
              <a:buChar char="•"/>
            </a:pPr>
            <a:r>
              <a:rPr lang="en-US" sz="2400" dirty="0"/>
              <a:t>Case Studies</a:t>
            </a:r>
            <a:endParaRPr lang="en-IN" sz="2400" dirty="0"/>
          </a:p>
        </p:txBody>
      </p:sp>
      <p:sp>
        <p:nvSpPr>
          <p:cNvPr id="6" name="Rectangle 5">
            <a:extLst>
              <a:ext uri="{FF2B5EF4-FFF2-40B4-BE49-F238E27FC236}">
                <a16:creationId xmlns:a16="http://schemas.microsoft.com/office/drawing/2014/main" id="{F89367A2-1222-4492-B9B3-194A7DD35B2B}"/>
              </a:ext>
            </a:extLst>
          </p:cNvPr>
          <p:cNvSpPr/>
          <p:nvPr/>
        </p:nvSpPr>
        <p:spPr>
          <a:xfrm>
            <a:off x="1393305" y="1097281"/>
            <a:ext cx="9884295" cy="45719"/>
          </a:xfrm>
          <a:prstGeom prst="rect">
            <a:avLst/>
          </a:prstGeom>
          <a:solidFill>
            <a:srgbClr val="5C5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a:t>
            </a:r>
          </a:p>
        </p:txBody>
      </p:sp>
    </p:spTree>
    <p:extLst>
      <p:ext uri="{BB962C8B-B14F-4D97-AF65-F5344CB8AC3E}">
        <p14:creationId xmlns:p14="http://schemas.microsoft.com/office/powerpoint/2010/main" val="2238908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185352-C1D4-43B0-ABB8-4C8E33435EDB}"/>
              </a:ext>
            </a:extLst>
          </p:cNvPr>
          <p:cNvPicPr>
            <a:picLocks noChangeAspect="1"/>
          </p:cNvPicPr>
          <p:nvPr/>
        </p:nvPicPr>
        <p:blipFill rotWithShape="1">
          <a:blip r:embed="rId2"/>
          <a:srcRect l="6364" t="39175" r="40568" b="29072"/>
          <a:stretch/>
        </p:blipFill>
        <p:spPr>
          <a:xfrm>
            <a:off x="1393305" y="2736388"/>
            <a:ext cx="6470072" cy="2176556"/>
          </a:xfrm>
          <a:prstGeom prst="rect">
            <a:avLst/>
          </a:prstGeom>
        </p:spPr>
      </p:pic>
      <p:sp>
        <p:nvSpPr>
          <p:cNvPr id="6" name="TextBox 5">
            <a:extLst>
              <a:ext uri="{FF2B5EF4-FFF2-40B4-BE49-F238E27FC236}">
                <a16:creationId xmlns:a16="http://schemas.microsoft.com/office/drawing/2014/main" id="{AF5C9469-E0F0-4227-BEA4-4EF835E8F1C9}"/>
              </a:ext>
            </a:extLst>
          </p:cNvPr>
          <p:cNvSpPr txBox="1"/>
          <p:nvPr/>
        </p:nvSpPr>
        <p:spPr>
          <a:xfrm>
            <a:off x="7838433" y="3416300"/>
            <a:ext cx="3388367" cy="1015663"/>
          </a:xfrm>
          <a:prstGeom prst="rect">
            <a:avLst/>
          </a:prstGeom>
          <a:noFill/>
        </p:spPr>
        <p:txBody>
          <a:bodyPr wrap="square" rtlCol="0">
            <a:spAutoFit/>
          </a:bodyPr>
          <a:lstStyle/>
          <a:p>
            <a:pPr algn="ctr"/>
            <a:r>
              <a:rPr lang="en-US" sz="2000" b="1" dirty="0"/>
              <a:t>Competitive Customer Satisfaction is driven by analytics</a:t>
            </a:r>
            <a:endParaRPr lang="en-IN" sz="2000" b="1" dirty="0"/>
          </a:p>
        </p:txBody>
      </p:sp>
      <p:cxnSp>
        <p:nvCxnSpPr>
          <p:cNvPr id="7" name="Straight Connector 6">
            <a:extLst>
              <a:ext uri="{FF2B5EF4-FFF2-40B4-BE49-F238E27FC236}">
                <a16:creationId xmlns:a16="http://schemas.microsoft.com/office/drawing/2014/main" id="{3F7E7F2F-04D7-4174-B81D-226C654313E1}"/>
              </a:ext>
            </a:extLst>
          </p:cNvPr>
          <p:cNvCxnSpPr/>
          <p:nvPr/>
        </p:nvCxnSpPr>
        <p:spPr>
          <a:xfrm>
            <a:off x="7838434" y="3365500"/>
            <a:ext cx="338836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360D1E8-44CB-42CE-93EA-3B2C7F779D92}"/>
              </a:ext>
            </a:extLst>
          </p:cNvPr>
          <p:cNvCxnSpPr/>
          <p:nvPr/>
        </p:nvCxnSpPr>
        <p:spPr>
          <a:xfrm>
            <a:off x="7838434" y="4495463"/>
            <a:ext cx="338836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CB6C221-5A92-4FC1-B893-1940CE849F84}"/>
              </a:ext>
            </a:extLst>
          </p:cNvPr>
          <p:cNvSpPr txBox="1"/>
          <p:nvPr/>
        </p:nvSpPr>
        <p:spPr>
          <a:xfrm>
            <a:off x="1393305" y="309792"/>
            <a:ext cx="7431314" cy="584775"/>
          </a:xfrm>
          <a:prstGeom prst="rect">
            <a:avLst/>
          </a:prstGeom>
          <a:noFill/>
        </p:spPr>
        <p:txBody>
          <a:bodyPr wrap="square" rtlCol="0">
            <a:spAutoFit/>
          </a:bodyPr>
          <a:lstStyle/>
          <a:p>
            <a:pPr algn="just"/>
            <a:r>
              <a:rPr lang="en-US" sz="3200" b="1" dirty="0"/>
              <a:t>Trends: Data Analytics</a:t>
            </a:r>
            <a:endParaRPr lang="en-IN" sz="3200" b="1" dirty="0"/>
          </a:p>
        </p:txBody>
      </p:sp>
      <p:sp>
        <p:nvSpPr>
          <p:cNvPr id="10" name="Rectangle 9">
            <a:extLst>
              <a:ext uri="{FF2B5EF4-FFF2-40B4-BE49-F238E27FC236}">
                <a16:creationId xmlns:a16="http://schemas.microsoft.com/office/drawing/2014/main" id="{2F8A628A-A512-40B3-AD48-22948595D754}"/>
              </a:ext>
            </a:extLst>
          </p:cNvPr>
          <p:cNvSpPr/>
          <p:nvPr/>
        </p:nvSpPr>
        <p:spPr>
          <a:xfrm>
            <a:off x="1393305" y="1097281"/>
            <a:ext cx="9884295" cy="45719"/>
          </a:xfrm>
          <a:prstGeom prst="rect">
            <a:avLst/>
          </a:prstGeom>
          <a:solidFill>
            <a:srgbClr val="5C5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a:t>
            </a:r>
          </a:p>
        </p:txBody>
      </p:sp>
      <p:grpSp>
        <p:nvGrpSpPr>
          <p:cNvPr id="11" name="Group 10">
            <a:extLst>
              <a:ext uri="{FF2B5EF4-FFF2-40B4-BE49-F238E27FC236}">
                <a16:creationId xmlns:a16="http://schemas.microsoft.com/office/drawing/2014/main" id="{901A0D0F-771B-4A15-A8BA-67046052C567}"/>
              </a:ext>
            </a:extLst>
          </p:cNvPr>
          <p:cNvGrpSpPr/>
          <p:nvPr/>
        </p:nvGrpSpPr>
        <p:grpSpPr>
          <a:xfrm>
            <a:off x="10684951" y="1682159"/>
            <a:ext cx="592649" cy="480015"/>
            <a:chOff x="7752162" y="1607127"/>
            <a:chExt cx="880111" cy="712844"/>
          </a:xfrm>
        </p:grpSpPr>
        <p:sp>
          <p:nvSpPr>
            <p:cNvPr id="12" name="Freeform: Shape 11">
              <a:extLst>
                <a:ext uri="{FF2B5EF4-FFF2-40B4-BE49-F238E27FC236}">
                  <a16:creationId xmlns:a16="http://schemas.microsoft.com/office/drawing/2014/main" id="{3ACCBF4A-95E9-46B3-9BF5-AF0E5716BAC0}"/>
                </a:ext>
              </a:extLst>
            </p:cNvPr>
            <p:cNvSpPr/>
            <p:nvPr/>
          </p:nvSpPr>
          <p:spPr>
            <a:xfrm>
              <a:off x="7752162" y="1615121"/>
              <a:ext cx="704850" cy="704850"/>
            </a:xfrm>
            <a:custGeom>
              <a:avLst/>
              <a:gdLst>
                <a:gd name="connsiteX0" fmla="*/ 647700 w 704850"/>
                <a:gd name="connsiteY0" fmla="*/ 404813 h 704850"/>
                <a:gd name="connsiteX1" fmla="*/ 647700 w 704850"/>
                <a:gd name="connsiteY1" fmla="*/ 647700 h 704850"/>
                <a:gd name="connsiteX2" fmla="*/ 57150 w 704850"/>
                <a:gd name="connsiteY2" fmla="*/ 647700 h 704850"/>
                <a:gd name="connsiteX3" fmla="*/ 57150 w 704850"/>
                <a:gd name="connsiteY3" fmla="*/ 57150 h 704850"/>
                <a:gd name="connsiteX4" fmla="*/ 481965 w 704850"/>
                <a:gd name="connsiteY4" fmla="*/ 57150 h 704850"/>
                <a:gd name="connsiteX5" fmla="*/ 481965 w 704850"/>
                <a:gd name="connsiteY5" fmla="*/ 0 h 704850"/>
                <a:gd name="connsiteX6" fmla="*/ 0 w 704850"/>
                <a:gd name="connsiteY6" fmla="*/ 0 h 704850"/>
                <a:gd name="connsiteX7" fmla="*/ 0 w 704850"/>
                <a:gd name="connsiteY7" fmla="*/ 704850 h 704850"/>
                <a:gd name="connsiteX8" fmla="*/ 704850 w 704850"/>
                <a:gd name="connsiteY8" fmla="*/ 701993 h 704850"/>
                <a:gd name="connsiteX9" fmla="*/ 704850 w 704850"/>
                <a:gd name="connsiteY9" fmla="*/ 356235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4850" h="704850">
                  <a:moveTo>
                    <a:pt x="647700" y="404813"/>
                  </a:moveTo>
                  <a:lnTo>
                    <a:pt x="647700" y="647700"/>
                  </a:lnTo>
                  <a:lnTo>
                    <a:pt x="57150" y="647700"/>
                  </a:lnTo>
                  <a:lnTo>
                    <a:pt x="57150" y="57150"/>
                  </a:lnTo>
                  <a:lnTo>
                    <a:pt x="481965" y="57150"/>
                  </a:lnTo>
                  <a:lnTo>
                    <a:pt x="481965" y="0"/>
                  </a:lnTo>
                  <a:lnTo>
                    <a:pt x="0" y="0"/>
                  </a:lnTo>
                  <a:lnTo>
                    <a:pt x="0" y="704850"/>
                  </a:lnTo>
                  <a:lnTo>
                    <a:pt x="704850" y="701993"/>
                  </a:lnTo>
                  <a:lnTo>
                    <a:pt x="704850" y="356235"/>
                  </a:lnTo>
                  <a:close/>
                </a:path>
              </a:pathLst>
            </a:custGeom>
            <a:solidFill>
              <a:srgbClr val="000000"/>
            </a:solidFill>
            <a:ln w="9525" cap="flat">
              <a:noFill/>
              <a:prstDash val="solid"/>
              <a:miter/>
            </a:ln>
          </p:spPr>
          <p:txBody>
            <a:bodyPr rtlCol="0" anchor="ctr"/>
            <a:lstStyle/>
            <a:p>
              <a:endParaRPr lang="en-IN"/>
            </a:p>
          </p:txBody>
        </p:sp>
        <p:sp>
          <p:nvSpPr>
            <p:cNvPr id="13" name="Graphic 10" descr="Checkmark">
              <a:extLst>
                <a:ext uri="{FF2B5EF4-FFF2-40B4-BE49-F238E27FC236}">
                  <a16:creationId xmlns:a16="http://schemas.microsoft.com/office/drawing/2014/main" id="{21996738-F57F-45B5-AC96-04643CFEBB7B}"/>
                </a:ext>
              </a:extLst>
            </p:cNvPr>
            <p:cNvSpPr/>
            <p:nvPr/>
          </p:nvSpPr>
          <p:spPr>
            <a:xfrm>
              <a:off x="7927423" y="1607127"/>
              <a:ext cx="704850" cy="495073"/>
            </a:xfrm>
            <a:custGeom>
              <a:avLst/>
              <a:gdLst>
                <a:gd name="connsiteX0" fmla="*/ 802958 w 880109"/>
                <a:gd name="connsiteY0" fmla="*/ 0 h 618172"/>
                <a:gd name="connsiteX1" fmla="*/ 315278 w 880109"/>
                <a:gd name="connsiteY1" fmla="*/ 461010 h 618172"/>
                <a:gd name="connsiteX2" fmla="*/ 80963 w 880109"/>
                <a:gd name="connsiteY2" fmla="*/ 220980 h 618172"/>
                <a:gd name="connsiteX3" fmla="*/ 0 w 880109"/>
                <a:gd name="connsiteY3" fmla="*/ 298132 h 618172"/>
                <a:gd name="connsiteX4" fmla="*/ 311468 w 880109"/>
                <a:gd name="connsiteY4" fmla="*/ 618173 h 618172"/>
                <a:gd name="connsiteX5" fmla="*/ 393383 w 880109"/>
                <a:gd name="connsiteY5" fmla="*/ 541973 h 618172"/>
                <a:gd name="connsiteX6" fmla="*/ 880110 w 880109"/>
                <a:gd name="connsiteY6" fmla="*/ 80010 h 61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0109" h="618172">
                  <a:moveTo>
                    <a:pt x="802958" y="0"/>
                  </a:moveTo>
                  <a:lnTo>
                    <a:pt x="315278" y="461010"/>
                  </a:lnTo>
                  <a:lnTo>
                    <a:pt x="80963" y="220980"/>
                  </a:lnTo>
                  <a:lnTo>
                    <a:pt x="0" y="298132"/>
                  </a:lnTo>
                  <a:lnTo>
                    <a:pt x="311468" y="618173"/>
                  </a:lnTo>
                  <a:lnTo>
                    <a:pt x="393383" y="541973"/>
                  </a:lnTo>
                  <a:lnTo>
                    <a:pt x="880110" y="80010"/>
                  </a:lnTo>
                  <a:close/>
                </a:path>
              </a:pathLst>
            </a:custGeom>
            <a:solidFill>
              <a:srgbClr val="000000"/>
            </a:solidFill>
            <a:ln w="9525" cap="flat">
              <a:noFill/>
              <a:prstDash val="solid"/>
              <a:miter/>
            </a:ln>
          </p:spPr>
          <p:txBody>
            <a:bodyPr rtlCol="0" anchor="ctr"/>
            <a:lstStyle/>
            <a:p>
              <a:endParaRPr lang="en-IN"/>
            </a:p>
          </p:txBody>
        </p:sp>
      </p:grpSp>
      <p:sp>
        <p:nvSpPr>
          <p:cNvPr id="14" name="Freeform: Shape 13">
            <a:extLst>
              <a:ext uri="{FF2B5EF4-FFF2-40B4-BE49-F238E27FC236}">
                <a16:creationId xmlns:a16="http://schemas.microsoft.com/office/drawing/2014/main" id="{FE484071-30BB-4A9B-8C97-D9A4D8F75248}"/>
              </a:ext>
            </a:extLst>
          </p:cNvPr>
          <p:cNvSpPr/>
          <p:nvPr/>
        </p:nvSpPr>
        <p:spPr>
          <a:xfrm>
            <a:off x="10684951" y="2261756"/>
            <a:ext cx="474632" cy="474632"/>
          </a:xfrm>
          <a:custGeom>
            <a:avLst/>
            <a:gdLst>
              <a:gd name="connsiteX0" fmla="*/ 647700 w 704850"/>
              <a:gd name="connsiteY0" fmla="*/ 404813 h 704850"/>
              <a:gd name="connsiteX1" fmla="*/ 647700 w 704850"/>
              <a:gd name="connsiteY1" fmla="*/ 647700 h 704850"/>
              <a:gd name="connsiteX2" fmla="*/ 57150 w 704850"/>
              <a:gd name="connsiteY2" fmla="*/ 647700 h 704850"/>
              <a:gd name="connsiteX3" fmla="*/ 57150 w 704850"/>
              <a:gd name="connsiteY3" fmla="*/ 57150 h 704850"/>
              <a:gd name="connsiteX4" fmla="*/ 481965 w 704850"/>
              <a:gd name="connsiteY4" fmla="*/ 57150 h 704850"/>
              <a:gd name="connsiteX5" fmla="*/ 481965 w 704850"/>
              <a:gd name="connsiteY5" fmla="*/ 0 h 704850"/>
              <a:gd name="connsiteX6" fmla="*/ 0 w 704850"/>
              <a:gd name="connsiteY6" fmla="*/ 0 h 704850"/>
              <a:gd name="connsiteX7" fmla="*/ 0 w 704850"/>
              <a:gd name="connsiteY7" fmla="*/ 704850 h 704850"/>
              <a:gd name="connsiteX8" fmla="*/ 704850 w 704850"/>
              <a:gd name="connsiteY8" fmla="*/ 701993 h 704850"/>
              <a:gd name="connsiteX9" fmla="*/ 704850 w 704850"/>
              <a:gd name="connsiteY9" fmla="*/ 356235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4850" h="704850">
                <a:moveTo>
                  <a:pt x="647700" y="404813"/>
                </a:moveTo>
                <a:lnTo>
                  <a:pt x="647700" y="647700"/>
                </a:lnTo>
                <a:lnTo>
                  <a:pt x="57150" y="647700"/>
                </a:lnTo>
                <a:lnTo>
                  <a:pt x="57150" y="57150"/>
                </a:lnTo>
                <a:lnTo>
                  <a:pt x="481965" y="57150"/>
                </a:lnTo>
                <a:lnTo>
                  <a:pt x="481965" y="0"/>
                </a:lnTo>
                <a:lnTo>
                  <a:pt x="0" y="0"/>
                </a:lnTo>
                <a:lnTo>
                  <a:pt x="0" y="704850"/>
                </a:lnTo>
                <a:lnTo>
                  <a:pt x="704850" y="701993"/>
                </a:lnTo>
                <a:lnTo>
                  <a:pt x="704850" y="356235"/>
                </a:lnTo>
                <a:close/>
              </a:path>
            </a:pathLst>
          </a:custGeom>
          <a:solidFill>
            <a:srgbClr val="000000"/>
          </a:solidFill>
          <a:ln w="9525" cap="flat">
            <a:noFill/>
            <a:prstDash val="solid"/>
            <a:miter/>
          </a:ln>
        </p:spPr>
        <p:txBody>
          <a:bodyPr rtlCol="0" anchor="ctr"/>
          <a:lstStyle/>
          <a:p>
            <a:endParaRPr lang="en-IN"/>
          </a:p>
        </p:txBody>
      </p:sp>
    </p:spTree>
    <p:extLst>
      <p:ext uri="{BB962C8B-B14F-4D97-AF65-F5344CB8AC3E}">
        <p14:creationId xmlns:p14="http://schemas.microsoft.com/office/powerpoint/2010/main" val="3764984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9A7970-3C20-4F20-8732-13679123EBA2}"/>
              </a:ext>
            </a:extLst>
          </p:cNvPr>
          <p:cNvPicPr>
            <a:picLocks noChangeAspect="1"/>
          </p:cNvPicPr>
          <p:nvPr/>
        </p:nvPicPr>
        <p:blipFill rotWithShape="1">
          <a:blip r:embed="rId2"/>
          <a:srcRect l="7917" t="31464" r="45113" b="22827"/>
          <a:stretch/>
        </p:blipFill>
        <p:spPr>
          <a:xfrm>
            <a:off x="965199" y="2444629"/>
            <a:ext cx="5726546" cy="3133218"/>
          </a:xfrm>
          <a:prstGeom prst="rect">
            <a:avLst/>
          </a:prstGeom>
        </p:spPr>
      </p:pic>
      <p:sp>
        <p:nvSpPr>
          <p:cNvPr id="4" name="TextBox 3">
            <a:extLst>
              <a:ext uri="{FF2B5EF4-FFF2-40B4-BE49-F238E27FC236}">
                <a16:creationId xmlns:a16="http://schemas.microsoft.com/office/drawing/2014/main" id="{718D37D4-51EE-4199-847B-F15521CB2EE9}"/>
              </a:ext>
            </a:extLst>
          </p:cNvPr>
          <p:cNvSpPr txBox="1"/>
          <p:nvPr/>
        </p:nvSpPr>
        <p:spPr>
          <a:xfrm>
            <a:off x="6885709" y="3416300"/>
            <a:ext cx="4341091" cy="1015663"/>
          </a:xfrm>
          <a:prstGeom prst="rect">
            <a:avLst/>
          </a:prstGeom>
          <a:noFill/>
        </p:spPr>
        <p:txBody>
          <a:bodyPr wrap="square" rtlCol="0">
            <a:spAutoFit/>
          </a:bodyPr>
          <a:lstStyle/>
          <a:p>
            <a:pPr algn="ctr"/>
            <a:r>
              <a:rPr lang="en-US" sz="2000" b="1" dirty="0"/>
              <a:t>Large Amounts of rapidly and continuously generated Data warrant Big Data Analytics</a:t>
            </a:r>
            <a:endParaRPr lang="en-IN" sz="2000" b="1" dirty="0"/>
          </a:p>
        </p:txBody>
      </p:sp>
      <p:cxnSp>
        <p:nvCxnSpPr>
          <p:cNvPr id="6" name="Straight Connector 5">
            <a:extLst>
              <a:ext uri="{FF2B5EF4-FFF2-40B4-BE49-F238E27FC236}">
                <a16:creationId xmlns:a16="http://schemas.microsoft.com/office/drawing/2014/main" id="{92CBFCD1-8D7E-4D1E-B6A0-382A8E207D78}"/>
              </a:ext>
            </a:extLst>
          </p:cNvPr>
          <p:cNvCxnSpPr>
            <a:cxnSpLocks/>
          </p:cNvCxnSpPr>
          <p:nvPr/>
        </p:nvCxnSpPr>
        <p:spPr>
          <a:xfrm>
            <a:off x="6885710" y="3365500"/>
            <a:ext cx="434109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9305276-562C-4169-99F2-EA734EFA60B6}"/>
              </a:ext>
            </a:extLst>
          </p:cNvPr>
          <p:cNvCxnSpPr>
            <a:cxnSpLocks/>
          </p:cNvCxnSpPr>
          <p:nvPr/>
        </p:nvCxnSpPr>
        <p:spPr>
          <a:xfrm>
            <a:off x="6885710" y="4495463"/>
            <a:ext cx="434109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A493EB1-5D47-488C-93F4-BE24FC753EFC}"/>
              </a:ext>
            </a:extLst>
          </p:cNvPr>
          <p:cNvSpPr txBox="1"/>
          <p:nvPr/>
        </p:nvSpPr>
        <p:spPr>
          <a:xfrm>
            <a:off x="1393305" y="309792"/>
            <a:ext cx="7431314" cy="584775"/>
          </a:xfrm>
          <a:prstGeom prst="rect">
            <a:avLst/>
          </a:prstGeom>
          <a:noFill/>
        </p:spPr>
        <p:txBody>
          <a:bodyPr wrap="square" rtlCol="0">
            <a:spAutoFit/>
          </a:bodyPr>
          <a:lstStyle/>
          <a:p>
            <a:pPr algn="just"/>
            <a:r>
              <a:rPr lang="en-US" sz="3200" b="1" dirty="0"/>
              <a:t>Trends: Data Analytics</a:t>
            </a:r>
            <a:endParaRPr lang="en-IN" sz="3200" b="1" dirty="0"/>
          </a:p>
        </p:txBody>
      </p:sp>
      <p:sp>
        <p:nvSpPr>
          <p:cNvPr id="9" name="Rectangle 8">
            <a:extLst>
              <a:ext uri="{FF2B5EF4-FFF2-40B4-BE49-F238E27FC236}">
                <a16:creationId xmlns:a16="http://schemas.microsoft.com/office/drawing/2014/main" id="{608FCC03-A5EC-4C58-8F7E-031F8134B584}"/>
              </a:ext>
            </a:extLst>
          </p:cNvPr>
          <p:cNvSpPr/>
          <p:nvPr/>
        </p:nvSpPr>
        <p:spPr>
          <a:xfrm>
            <a:off x="1393305" y="1097281"/>
            <a:ext cx="9884295" cy="45719"/>
          </a:xfrm>
          <a:prstGeom prst="rect">
            <a:avLst/>
          </a:prstGeom>
          <a:solidFill>
            <a:srgbClr val="5C5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a:t>
            </a:r>
          </a:p>
        </p:txBody>
      </p:sp>
      <p:grpSp>
        <p:nvGrpSpPr>
          <p:cNvPr id="10" name="Group 9">
            <a:extLst>
              <a:ext uri="{FF2B5EF4-FFF2-40B4-BE49-F238E27FC236}">
                <a16:creationId xmlns:a16="http://schemas.microsoft.com/office/drawing/2014/main" id="{0FB60A28-C2DD-437F-ADA0-381DD27F0D86}"/>
              </a:ext>
            </a:extLst>
          </p:cNvPr>
          <p:cNvGrpSpPr/>
          <p:nvPr/>
        </p:nvGrpSpPr>
        <p:grpSpPr>
          <a:xfrm>
            <a:off x="10684951" y="1682159"/>
            <a:ext cx="592649" cy="480015"/>
            <a:chOff x="7752162" y="1607127"/>
            <a:chExt cx="880111" cy="712844"/>
          </a:xfrm>
        </p:grpSpPr>
        <p:sp>
          <p:nvSpPr>
            <p:cNvPr id="11" name="Freeform: Shape 10">
              <a:extLst>
                <a:ext uri="{FF2B5EF4-FFF2-40B4-BE49-F238E27FC236}">
                  <a16:creationId xmlns:a16="http://schemas.microsoft.com/office/drawing/2014/main" id="{3309087F-94BF-4677-9925-D9AF28DA2EB8}"/>
                </a:ext>
              </a:extLst>
            </p:cNvPr>
            <p:cNvSpPr/>
            <p:nvPr/>
          </p:nvSpPr>
          <p:spPr>
            <a:xfrm>
              <a:off x="7752162" y="1615121"/>
              <a:ext cx="704850" cy="704850"/>
            </a:xfrm>
            <a:custGeom>
              <a:avLst/>
              <a:gdLst>
                <a:gd name="connsiteX0" fmla="*/ 647700 w 704850"/>
                <a:gd name="connsiteY0" fmla="*/ 404813 h 704850"/>
                <a:gd name="connsiteX1" fmla="*/ 647700 w 704850"/>
                <a:gd name="connsiteY1" fmla="*/ 647700 h 704850"/>
                <a:gd name="connsiteX2" fmla="*/ 57150 w 704850"/>
                <a:gd name="connsiteY2" fmla="*/ 647700 h 704850"/>
                <a:gd name="connsiteX3" fmla="*/ 57150 w 704850"/>
                <a:gd name="connsiteY3" fmla="*/ 57150 h 704850"/>
                <a:gd name="connsiteX4" fmla="*/ 481965 w 704850"/>
                <a:gd name="connsiteY4" fmla="*/ 57150 h 704850"/>
                <a:gd name="connsiteX5" fmla="*/ 481965 w 704850"/>
                <a:gd name="connsiteY5" fmla="*/ 0 h 704850"/>
                <a:gd name="connsiteX6" fmla="*/ 0 w 704850"/>
                <a:gd name="connsiteY6" fmla="*/ 0 h 704850"/>
                <a:gd name="connsiteX7" fmla="*/ 0 w 704850"/>
                <a:gd name="connsiteY7" fmla="*/ 704850 h 704850"/>
                <a:gd name="connsiteX8" fmla="*/ 704850 w 704850"/>
                <a:gd name="connsiteY8" fmla="*/ 701993 h 704850"/>
                <a:gd name="connsiteX9" fmla="*/ 704850 w 704850"/>
                <a:gd name="connsiteY9" fmla="*/ 356235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4850" h="704850">
                  <a:moveTo>
                    <a:pt x="647700" y="404813"/>
                  </a:moveTo>
                  <a:lnTo>
                    <a:pt x="647700" y="647700"/>
                  </a:lnTo>
                  <a:lnTo>
                    <a:pt x="57150" y="647700"/>
                  </a:lnTo>
                  <a:lnTo>
                    <a:pt x="57150" y="57150"/>
                  </a:lnTo>
                  <a:lnTo>
                    <a:pt x="481965" y="57150"/>
                  </a:lnTo>
                  <a:lnTo>
                    <a:pt x="481965" y="0"/>
                  </a:lnTo>
                  <a:lnTo>
                    <a:pt x="0" y="0"/>
                  </a:lnTo>
                  <a:lnTo>
                    <a:pt x="0" y="704850"/>
                  </a:lnTo>
                  <a:lnTo>
                    <a:pt x="704850" y="701993"/>
                  </a:lnTo>
                  <a:lnTo>
                    <a:pt x="704850" y="356235"/>
                  </a:lnTo>
                  <a:close/>
                </a:path>
              </a:pathLst>
            </a:custGeom>
            <a:solidFill>
              <a:srgbClr val="000000"/>
            </a:solidFill>
            <a:ln w="9525" cap="flat">
              <a:noFill/>
              <a:prstDash val="solid"/>
              <a:miter/>
            </a:ln>
          </p:spPr>
          <p:txBody>
            <a:bodyPr rtlCol="0" anchor="ctr"/>
            <a:lstStyle/>
            <a:p>
              <a:endParaRPr lang="en-IN"/>
            </a:p>
          </p:txBody>
        </p:sp>
        <p:sp>
          <p:nvSpPr>
            <p:cNvPr id="12" name="Graphic 10" descr="Checkmark">
              <a:extLst>
                <a:ext uri="{FF2B5EF4-FFF2-40B4-BE49-F238E27FC236}">
                  <a16:creationId xmlns:a16="http://schemas.microsoft.com/office/drawing/2014/main" id="{BB067C93-591F-4944-8978-1E8CC9598976}"/>
                </a:ext>
              </a:extLst>
            </p:cNvPr>
            <p:cNvSpPr/>
            <p:nvPr/>
          </p:nvSpPr>
          <p:spPr>
            <a:xfrm>
              <a:off x="7927423" y="1607127"/>
              <a:ext cx="704850" cy="495073"/>
            </a:xfrm>
            <a:custGeom>
              <a:avLst/>
              <a:gdLst>
                <a:gd name="connsiteX0" fmla="*/ 802958 w 880109"/>
                <a:gd name="connsiteY0" fmla="*/ 0 h 618172"/>
                <a:gd name="connsiteX1" fmla="*/ 315278 w 880109"/>
                <a:gd name="connsiteY1" fmla="*/ 461010 h 618172"/>
                <a:gd name="connsiteX2" fmla="*/ 80963 w 880109"/>
                <a:gd name="connsiteY2" fmla="*/ 220980 h 618172"/>
                <a:gd name="connsiteX3" fmla="*/ 0 w 880109"/>
                <a:gd name="connsiteY3" fmla="*/ 298132 h 618172"/>
                <a:gd name="connsiteX4" fmla="*/ 311468 w 880109"/>
                <a:gd name="connsiteY4" fmla="*/ 618173 h 618172"/>
                <a:gd name="connsiteX5" fmla="*/ 393383 w 880109"/>
                <a:gd name="connsiteY5" fmla="*/ 541973 h 618172"/>
                <a:gd name="connsiteX6" fmla="*/ 880110 w 880109"/>
                <a:gd name="connsiteY6" fmla="*/ 80010 h 61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0109" h="618172">
                  <a:moveTo>
                    <a:pt x="802958" y="0"/>
                  </a:moveTo>
                  <a:lnTo>
                    <a:pt x="315278" y="461010"/>
                  </a:lnTo>
                  <a:lnTo>
                    <a:pt x="80963" y="220980"/>
                  </a:lnTo>
                  <a:lnTo>
                    <a:pt x="0" y="298132"/>
                  </a:lnTo>
                  <a:lnTo>
                    <a:pt x="311468" y="618173"/>
                  </a:lnTo>
                  <a:lnTo>
                    <a:pt x="393383" y="541973"/>
                  </a:lnTo>
                  <a:lnTo>
                    <a:pt x="880110" y="80010"/>
                  </a:lnTo>
                  <a:close/>
                </a:path>
              </a:pathLst>
            </a:custGeom>
            <a:solidFill>
              <a:srgbClr val="000000"/>
            </a:solidFill>
            <a:ln w="9525" cap="flat">
              <a:noFill/>
              <a:prstDash val="solid"/>
              <a:miter/>
            </a:ln>
          </p:spPr>
          <p:txBody>
            <a:bodyPr rtlCol="0" anchor="ctr"/>
            <a:lstStyle/>
            <a:p>
              <a:endParaRPr lang="en-IN"/>
            </a:p>
          </p:txBody>
        </p:sp>
      </p:grpSp>
      <p:sp>
        <p:nvSpPr>
          <p:cNvPr id="13" name="Freeform: Shape 12">
            <a:extLst>
              <a:ext uri="{FF2B5EF4-FFF2-40B4-BE49-F238E27FC236}">
                <a16:creationId xmlns:a16="http://schemas.microsoft.com/office/drawing/2014/main" id="{5806D909-FAE1-495D-9CD6-73639FEB8BD2}"/>
              </a:ext>
            </a:extLst>
          </p:cNvPr>
          <p:cNvSpPr/>
          <p:nvPr/>
        </p:nvSpPr>
        <p:spPr>
          <a:xfrm>
            <a:off x="10684951" y="2261756"/>
            <a:ext cx="474632" cy="474632"/>
          </a:xfrm>
          <a:custGeom>
            <a:avLst/>
            <a:gdLst>
              <a:gd name="connsiteX0" fmla="*/ 647700 w 704850"/>
              <a:gd name="connsiteY0" fmla="*/ 404813 h 704850"/>
              <a:gd name="connsiteX1" fmla="*/ 647700 w 704850"/>
              <a:gd name="connsiteY1" fmla="*/ 647700 h 704850"/>
              <a:gd name="connsiteX2" fmla="*/ 57150 w 704850"/>
              <a:gd name="connsiteY2" fmla="*/ 647700 h 704850"/>
              <a:gd name="connsiteX3" fmla="*/ 57150 w 704850"/>
              <a:gd name="connsiteY3" fmla="*/ 57150 h 704850"/>
              <a:gd name="connsiteX4" fmla="*/ 481965 w 704850"/>
              <a:gd name="connsiteY4" fmla="*/ 57150 h 704850"/>
              <a:gd name="connsiteX5" fmla="*/ 481965 w 704850"/>
              <a:gd name="connsiteY5" fmla="*/ 0 h 704850"/>
              <a:gd name="connsiteX6" fmla="*/ 0 w 704850"/>
              <a:gd name="connsiteY6" fmla="*/ 0 h 704850"/>
              <a:gd name="connsiteX7" fmla="*/ 0 w 704850"/>
              <a:gd name="connsiteY7" fmla="*/ 704850 h 704850"/>
              <a:gd name="connsiteX8" fmla="*/ 704850 w 704850"/>
              <a:gd name="connsiteY8" fmla="*/ 701993 h 704850"/>
              <a:gd name="connsiteX9" fmla="*/ 704850 w 704850"/>
              <a:gd name="connsiteY9" fmla="*/ 356235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4850" h="704850">
                <a:moveTo>
                  <a:pt x="647700" y="404813"/>
                </a:moveTo>
                <a:lnTo>
                  <a:pt x="647700" y="647700"/>
                </a:lnTo>
                <a:lnTo>
                  <a:pt x="57150" y="647700"/>
                </a:lnTo>
                <a:lnTo>
                  <a:pt x="57150" y="57150"/>
                </a:lnTo>
                <a:lnTo>
                  <a:pt x="481965" y="57150"/>
                </a:lnTo>
                <a:lnTo>
                  <a:pt x="481965" y="0"/>
                </a:lnTo>
                <a:lnTo>
                  <a:pt x="0" y="0"/>
                </a:lnTo>
                <a:lnTo>
                  <a:pt x="0" y="704850"/>
                </a:lnTo>
                <a:lnTo>
                  <a:pt x="704850" y="701993"/>
                </a:lnTo>
                <a:lnTo>
                  <a:pt x="704850" y="356235"/>
                </a:lnTo>
                <a:close/>
              </a:path>
            </a:pathLst>
          </a:custGeom>
          <a:solidFill>
            <a:srgbClr val="000000"/>
          </a:solidFill>
          <a:ln w="9525" cap="flat">
            <a:noFill/>
            <a:prstDash val="solid"/>
            <a:miter/>
          </a:ln>
        </p:spPr>
        <p:txBody>
          <a:bodyPr rtlCol="0" anchor="ctr"/>
          <a:lstStyle/>
          <a:p>
            <a:endParaRPr lang="en-IN"/>
          </a:p>
        </p:txBody>
      </p:sp>
    </p:spTree>
    <p:extLst>
      <p:ext uri="{BB962C8B-B14F-4D97-AF65-F5344CB8AC3E}">
        <p14:creationId xmlns:p14="http://schemas.microsoft.com/office/powerpoint/2010/main" val="25464316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832A4A-61F4-4649-9517-23B3FCBBC3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2074" y="2608117"/>
            <a:ext cx="3117272" cy="2337954"/>
          </a:xfrm>
          <a:prstGeom prst="rect">
            <a:avLst/>
          </a:prstGeom>
        </p:spPr>
      </p:pic>
      <p:pic>
        <p:nvPicPr>
          <p:cNvPr id="7" name="Picture 6">
            <a:extLst>
              <a:ext uri="{FF2B5EF4-FFF2-40B4-BE49-F238E27FC236}">
                <a16:creationId xmlns:a16="http://schemas.microsoft.com/office/drawing/2014/main" id="{A2CCAE75-6D8A-4923-9881-F904469E61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4120" y="2608117"/>
            <a:ext cx="2337954" cy="2337954"/>
          </a:xfrm>
          <a:prstGeom prst="rect">
            <a:avLst/>
          </a:prstGeom>
        </p:spPr>
      </p:pic>
      <p:sp>
        <p:nvSpPr>
          <p:cNvPr id="8" name="TextBox 7">
            <a:extLst>
              <a:ext uri="{FF2B5EF4-FFF2-40B4-BE49-F238E27FC236}">
                <a16:creationId xmlns:a16="http://schemas.microsoft.com/office/drawing/2014/main" id="{DCEBCAF6-B896-4762-AE67-42204BD000DB}"/>
              </a:ext>
            </a:extLst>
          </p:cNvPr>
          <p:cNvSpPr txBox="1"/>
          <p:nvPr/>
        </p:nvSpPr>
        <p:spPr>
          <a:xfrm>
            <a:off x="6885709" y="3416300"/>
            <a:ext cx="4341091" cy="707886"/>
          </a:xfrm>
          <a:prstGeom prst="rect">
            <a:avLst/>
          </a:prstGeom>
          <a:noFill/>
        </p:spPr>
        <p:txBody>
          <a:bodyPr wrap="square" rtlCol="0">
            <a:spAutoFit/>
          </a:bodyPr>
          <a:lstStyle/>
          <a:p>
            <a:pPr algn="ctr"/>
            <a:r>
              <a:rPr lang="en-US" sz="2000" b="1" dirty="0"/>
              <a:t>The usage of AI/ML to derive faster and more efficient insights from Data</a:t>
            </a:r>
            <a:endParaRPr lang="en-IN" sz="2000" b="1" dirty="0"/>
          </a:p>
        </p:txBody>
      </p:sp>
      <p:cxnSp>
        <p:nvCxnSpPr>
          <p:cNvPr id="9" name="Straight Connector 8">
            <a:extLst>
              <a:ext uri="{FF2B5EF4-FFF2-40B4-BE49-F238E27FC236}">
                <a16:creationId xmlns:a16="http://schemas.microsoft.com/office/drawing/2014/main" id="{DF93521A-B71B-42FD-8541-7772BDB8918D}"/>
              </a:ext>
            </a:extLst>
          </p:cNvPr>
          <p:cNvCxnSpPr>
            <a:cxnSpLocks/>
          </p:cNvCxnSpPr>
          <p:nvPr/>
        </p:nvCxnSpPr>
        <p:spPr>
          <a:xfrm>
            <a:off x="6885710" y="3365500"/>
            <a:ext cx="434109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7A85B08-D798-468C-8F26-D9A0BD2DC577}"/>
              </a:ext>
            </a:extLst>
          </p:cNvPr>
          <p:cNvCxnSpPr>
            <a:cxnSpLocks/>
          </p:cNvCxnSpPr>
          <p:nvPr/>
        </p:nvCxnSpPr>
        <p:spPr>
          <a:xfrm>
            <a:off x="6885710" y="4259935"/>
            <a:ext cx="434109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EB3EDD7A-661E-4679-AB10-FD1B48C8D369}"/>
              </a:ext>
            </a:extLst>
          </p:cNvPr>
          <p:cNvGrpSpPr/>
          <p:nvPr/>
        </p:nvGrpSpPr>
        <p:grpSpPr>
          <a:xfrm>
            <a:off x="10684951" y="1682159"/>
            <a:ext cx="592649" cy="480015"/>
            <a:chOff x="7752162" y="1607127"/>
            <a:chExt cx="880111" cy="712844"/>
          </a:xfrm>
        </p:grpSpPr>
        <p:sp>
          <p:nvSpPr>
            <p:cNvPr id="12" name="Freeform: Shape 11">
              <a:extLst>
                <a:ext uri="{FF2B5EF4-FFF2-40B4-BE49-F238E27FC236}">
                  <a16:creationId xmlns:a16="http://schemas.microsoft.com/office/drawing/2014/main" id="{B21745F7-0929-468C-B9D3-D81D81A2C6D1}"/>
                </a:ext>
              </a:extLst>
            </p:cNvPr>
            <p:cNvSpPr/>
            <p:nvPr/>
          </p:nvSpPr>
          <p:spPr>
            <a:xfrm>
              <a:off x="7752162" y="1615121"/>
              <a:ext cx="704850" cy="704850"/>
            </a:xfrm>
            <a:custGeom>
              <a:avLst/>
              <a:gdLst>
                <a:gd name="connsiteX0" fmla="*/ 647700 w 704850"/>
                <a:gd name="connsiteY0" fmla="*/ 404813 h 704850"/>
                <a:gd name="connsiteX1" fmla="*/ 647700 w 704850"/>
                <a:gd name="connsiteY1" fmla="*/ 647700 h 704850"/>
                <a:gd name="connsiteX2" fmla="*/ 57150 w 704850"/>
                <a:gd name="connsiteY2" fmla="*/ 647700 h 704850"/>
                <a:gd name="connsiteX3" fmla="*/ 57150 w 704850"/>
                <a:gd name="connsiteY3" fmla="*/ 57150 h 704850"/>
                <a:gd name="connsiteX4" fmla="*/ 481965 w 704850"/>
                <a:gd name="connsiteY4" fmla="*/ 57150 h 704850"/>
                <a:gd name="connsiteX5" fmla="*/ 481965 w 704850"/>
                <a:gd name="connsiteY5" fmla="*/ 0 h 704850"/>
                <a:gd name="connsiteX6" fmla="*/ 0 w 704850"/>
                <a:gd name="connsiteY6" fmla="*/ 0 h 704850"/>
                <a:gd name="connsiteX7" fmla="*/ 0 w 704850"/>
                <a:gd name="connsiteY7" fmla="*/ 704850 h 704850"/>
                <a:gd name="connsiteX8" fmla="*/ 704850 w 704850"/>
                <a:gd name="connsiteY8" fmla="*/ 701993 h 704850"/>
                <a:gd name="connsiteX9" fmla="*/ 704850 w 704850"/>
                <a:gd name="connsiteY9" fmla="*/ 356235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4850" h="704850">
                  <a:moveTo>
                    <a:pt x="647700" y="404813"/>
                  </a:moveTo>
                  <a:lnTo>
                    <a:pt x="647700" y="647700"/>
                  </a:lnTo>
                  <a:lnTo>
                    <a:pt x="57150" y="647700"/>
                  </a:lnTo>
                  <a:lnTo>
                    <a:pt x="57150" y="57150"/>
                  </a:lnTo>
                  <a:lnTo>
                    <a:pt x="481965" y="57150"/>
                  </a:lnTo>
                  <a:lnTo>
                    <a:pt x="481965" y="0"/>
                  </a:lnTo>
                  <a:lnTo>
                    <a:pt x="0" y="0"/>
                  </a:lnTo>
                  <a:lnTo>
                    <a:pt x="0" y="704850"/>
                  </a:lnTo>
                  <a:lnTo>
                    <a:pt x="704850" y="701993"/>
                  </a:lnTo>
                  <a:lnTo>
                    <a:pt x="704850" y="356235"/>
                  </a:lnTo>
                  <a:close/>
                </a:path>
              </a:pathLst>
            </a:custGeom>
            <a:solidFill>
              <a:srgbClr val="000000"/>
            </a:solidFill>
            <a:ln w="9525" cap="flat">
              <a:noFill/>
              <a:prstDash val="solid"/>
              <a:miter/>
            </a:ln>
          </p:spPr>
          <p:txBody>
            <a:bodyPr rtlCol="0" anchor="ctr"/>
            <a:lstStyle/>
            <a:p>
              <a:endParaRPr lang="en-IN"/>
            </a:p>
          </p:txBody>
        </p:sp>
        <p:sp>
          <p:nvSpPr>
            <p:cNvPr id="13" name="Graphic 10" descr="Checkmark">
              <a:extLst>
                <a:ext uri="{FF2B5EF4-FFF2-40B4-BE49-F238E27FC236}">
                  <a16:creationId xmlns:a16="http://schemas.microsoft.com/office/drawing/2014/main" id="{7AA40E47-6A65-47B9-86C0-0803EEA10594}"/>
                </a:ext>
              </a:extLst>
            </p:cNvPr>
            <p:cNvSpPr/>
            <p:nvPr/>
          </p:nvSpPr>
          <p:spPr>
            <a:xfrm>
              <a:off x="7927423" y="1607127"/>
              <a:ext cx="704850" cy="495073"/>
            </a:xfrm>
            <a:custGeom>
              <a:avLst/>
              <a:gdLst>
                <a:gd name="connsiteX0" fmla="*/ 802958 w 880109"/>
                <a:gd name="connsiteY0" fmla="*/ 0 h 618172"/>
                <a:gd name="connsiteX1" fmla="*/ 315278 w 880109"/>
                <a:gd name="connsiteY1" fmla="*/ 461010 h 618172"/>
                <a:gd name="connsiteX2" fmla="*/ 80963 w 880109"/>
                <a:gd name="connsiteY2" fmla="*/ 220980 h 618172"/>
                <a:gd name="connsiteX3" fmla="*/ 0 w 880109"/>
                <a:gd name="connsiteY3" fmla="*/ 298132 h 618172"/>
                <a:gd name="connsiteX4" fmla="*/ 311468 w 880109"/>
                <a:gd name="connsiteY4" fmla="*/ 618173 h 618172"/>
                <a:gd name="connsiteX5" fmla="*/ 393383 w 880109"/>
                <a:gd name="connsiteY5" fmla="*/ 541973 h 618172"/>
                <a:gd name="connsiteX6" fmla="*/ 880110 w 880109"/>
                <a:gd name="connsiteY6" fmla="*/ 80010 h 61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0109" h="618172">
                  <a:moveTo>
                    <a:pt x="802958" y="0"/>
                  </a:moveTo>
                  <a:lnTo>
                    <a:pt x="315278" y="461010"/>
                  </a:lnTo>
                  <a:lnTo>
                    <a:pt x="80963" y="220980"/>
                  </a:lnTo>
                  <a:lnTo>
                    <a:pt x="0" y="298132"/>
                  </a:lnTo>
                  <a:lnTo>
                    <a:pt x="311468" y="618173"/>
                  </a:lnTo>
                  <a:lnTo>
                    <a:pt x="393383" y="541973"/>
                  </a:lnTo>
                  <a:lnTo>
                    <a:pt x="880110" y="80010"/>
                  </a:lnTo>
                  <a:close/>
                </a:path>
              </a:pathLst>
            </a:custGeom>
            <a:solidFill>
              <a:srgbClr val="000000"/>
            </a:solidFill>
            <a:ln w="9525" cap="flat">
              <a:noFill/>
              <a:prstDash val="solid"/>
              <a:miter/>
            </a:ln>
          </p:spPr>
          <p:txBody>
            <a:bodyPr rtlCol="0" anchor="ctr"/>
            <a:lstStyle/>
            <a:p>
              <a:endParaRPr lang="en-IN"/>
            </a:p>
          </p:txBody>
        </p:sp>
      </p:grpSp>
      <p:sp>
        <p:nvSpPr>
          <p:cNvPr id="14" name="Freeform: Shape 13">
            <a:extLst>
              <a:ext uri="{FF2B5EF4-FFF2-40B4-BE49-F238E27FC236}">
                <a16:creationId xmlns:a16="http://schemas.microsoft.com/office/drawing/2014/main" id="{253E802C-F9FA-490A-A954-10129D543AAF}"/>
              </a:ext>
            </a:extLst>
          </p:cNvPr>
          <p:cNvSpPr/>
          <p:nvPr/>
        </p:nvSpPr>
        <p:spPr>
          <a:xfrm>
            <a:off x="10684951" y="2261756"/>
            <a:ext cx="474632" cy="474632"/>
          </a:xfrm>
          <a:custGeom>
            <a:avLst/>
            <a:gdLst>
              <a:gd name="connsiteX0" fmla="*/ 647700 w 704850"/>
              <a:gd name="connsiteY0" fmla="*/ 404813 h 704850"/>
              <a:gd name="connsiteX1" fmla="*/ 647700 w 704850"/>
              <a:gd name="connsiteY1" fmla="*/ 647700 h 704850"/>
              <a:gd name="connsiteX2" fmla="*/ 57150 w 704850"/>
              <a:gd name="connsiteY2" fmla="*/ 647700 h 704850"/>
              <a:gd name="connsiteX3" fmla="*/ 57150 w 704850"/>
              <a:gd name="connsiteY3" fmla="*/ 57150 h 704850"/>
              <a:gd name="connsiteX4" fmla="*/ 481965 w 704850"/>
              <a:gd name="connsiteY4" fmla="*/ 57150 h 704850"/>
              <a:gd name="connsiteX5" fmla="*/ 481965 w 704850"/>
              <a:gd name="connsiteY5" fmla="*/ 0 h 704850"/>
              <a:gd name="connsiteX6" fmla="*/ 0 w 704850"/>
              <a:gd name="connsiteY6" fmla="*/ 0 h 704850"/>
              <a:gd name="connsiteX7" fmla="*/ 0 w 704850"/>
              <a:gd name="connsiteY7" fmla="*/ 704850 h 704850"/>
              <a:gd name="connsiteX8" fmla="*/ 704850 w 704850"/>
              <a:gd name="connsiteY8" fmla="*/ 701993 h 704850"/>
              <a:gd name="connsiteX9" fmla="*/ 704850 w 704850"/>
              <a:gd name="connsiteY9" fmla="*/ 356235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4850" h="704850">
                <a:moveTo>
                  <a:pt x="647700" y="404813"/>
                </a:moveTo>
                <a:lnTo>
                  <a:pt x="647700" y="647700"/>
                </a:lnTo>
                <a:lnTo>
                  <a:pt x="57150" y="647700"/>
                </a:lnTo>
                <a:lnTo>
                  <a:pt x="57150" y="57150"/>
                </a:lnTo>
                <a:lnTo>
                  <a:pt x="481965" y="57150"/>
                </a:lnTo>
                <a:lnTo>
                  <a:pt x="481965" y="0"/>
                </a:lnTo>
                <a:lnTo>
                  <a:pt x="0" y="0"/>
                </a:lnTo>
                <a:lnTo>
                  <a:pt x="0" y="704850"/>
                </a:lnTo>
                <a:lnTo>
                  <a:pt x="704850" y="701993"/>
                </a:lnTo>
                <a:lnTo>
                  <a:pt x="704850" y="356235"/>
                </a:lnTo>
                <a:close/>
              </a:path>
            </a:pathLst>
          </a:custGeom>
          <a:solidFill>
            <a:srgbClr val="000000"/>
          </a:solidFill>
          <a:ln w="9525" cap="flat">
            <a:noFill/>
            <a:prstDash val="solid"/>
            <a:miter/>
          </a:ln>
        </p:spPr>
        <p:txBody>
          <a:bodyPr rtlCol="0" anchor="ctr"/>
          <a:lstStyle/>
          <a:p>
            <a:endParaRPr lang="en-IN"/>
          </a:p>
        </p:txBody>
      </p:sp>
      <p:sp>
        <p:nvSpPr>
          <p:cNvPr id="15" name="TextBox 14">
            <a:extLst>
              <a:ext uri="{FF2B5EF4-FFF2-40B4-BE49-F238E27FC236}">
                <a16:creationId xmlns:a16="http://schemas.microsoft.com/office/drawing/2014/main" id="{B54F65B2-5823-492B-8BED-A2C0EA033CFA}"/>
              </a:ext>
            </a:extLst>
          </p:cNvPr>
          <p:cNvSpPr txBox="1"/>
          <p:nvPr/>
        </p:nvSpPr>
        <p:spPr>
          <a:xfrm>
            <a:off x="1393305" y="309792"/>
            <a:ext cx="7431314" cy="584775"/>
          </a:xfrm>
          <a:prstGeom prst="rect">
            <a:avLst/>
          </a:prstGeom>
          <a:noFill/>
        </p:spPr>
        <p:txBody>
          <a:bodyPr wrap="square" rtlCol="0">
            <a:spAutoFit/>
          </a:bodyPr>
          <a:lstStyle/>
          <a:p>
            <a:pPr algn="just"/>
            <a:r>
              <a:rPr lang="en-US" sz="3200" b="1" dirty="0"/>
              <a:t>Trends: Data Analytics</a:t>
            </a:r>
            <a:endParaRPr lang="en-IN" sz="3200" b="1" dirty="0"/>
          </a:p>
        </p:txBody>
      </p:sp>
      <p:sp>
        <p:nvSpPr>
          <p:cNvPr id="16" name="Rectangle 15">
            <a:extLst>
              <a:ext uri="{FF2B5EF4-FFF2-40B4-BE49-F238E27FC236}">
                <a16:creationId xmlns:a16="http://schemas.microsoft.com/office/drawing/2014/main" id="{868E03A1-C91D-4FBB-A39F-6AAF7C340D6B}"/>
              </a:ext>
            </a:extLst>
          </p:cNvPr>
          <p:cNvSpPr/>
          <p:nvPr/>
        </p:nvSpPr>
        <p:spPr>
          <a:xfrm>
            <a:off x="1393305" y="1097281"/>
            <a:ext cx="9884295" cy="45719"/>
          </a:xfrm>
          <a:prstGeom prst="rect">
            <a:avLst/>
          </a:prstGeom>
          <a:solidFill>
            <a:srgbClr val="5C5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a:t>
            </a:r>
          </a:p>
        </p:txBody>
      </p:sp>
    </p:spTree>
    <p:extLst>
      <p:ext uri="{BB962C8B-B14F-4D97-AF65-F5344CB8AC3E}">
        <p14:creationId xmlns:p14="http://schemas.microsoft.com/office/powerpoint/2010/main" val="22826332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BDC67E-6CA9-4F14-AE4D-A273B799CD6C}"/>
              </a:ext>
            </a:extLst>
          </p:cNvPr>
          <p:cNvPicPr>
            <a:picLocks noChangeAspect="1"/>
          </p:cNvPicPr>
          <p:nvPr/>
        </p:nvPicPr>
        <p:blipFill rotWithShape="1">
          <a:blip r:embed="rId2"/>
          <a:srcRect l="32500" t="18609" r="32500" b="41583"/>
          <a:stretch/>
        </p:blipFill>
        <p:spPr>
          <a:xfrm>
            <a:off x="3962400" y="1277258"/>
            <a:ext cx="4267200" cy="2728685"/>
          </a:xfrm>
          <a:prstGeom prst="rect">
            <a:avLst/>
          </a:prstGeom>
        </p:spPr>
      </p:pic>
      <p:sp>
        <p:nvSpPr>
          <p:cNvPr id="3" name="TextBox 2">
            <a:extLst>
              <a:ext uri="{FF2B5EF4-FFF2-40B4-BE49-F238E27FC236}">
                <a16:creationId xmlns:a16="http://schemas.microsoft.com/office/drawing/2014/main" id="{C32E51FF-5F72-43E7-BF77-93392627152F}"/>
              </a:ext>
            </a:extLst>
          </p:cNvPr>
          <p:cNvSpPr txBox="1"/>
          <p:nvPr/>
        </p:nvSpPr>
        <p:spPr>
          <a:xfrm>
            <a:off x="1634836" y="4176242"/>
            <a:ext cx="8922328" cy="1938992"/>
          </a:xfrm>
          <a:prstGeom prst="rect">
            <a:avLst/>
          </a:prstGeom>
          <a:noFill/>
        </p:spPr>
        <p:txBody>
          <a:bodyPr wrap="square" rtlCol="0">
            <a:spAutoFit/>
          </a:bodyPr>
          <a:lstStyle/>
          <a:p>
            <a:pPr algn="ctr"/>
            <a:r>
              <a:rPr lang="en-US" sz="6000" b="1" dirty="0">
                <a:solidFill>
                  <a:srgbClr val="0070C0"/>
                </a:solidFill>
              </a:rPr>
              <a:t>Data Analyst:</a:t>
            </a:r>
          </a:p>
          <a:p>
            <a:pPr algn="ctr"/>
            <a:r>
              <a:rPr lang="en-US" sz="6000" b="1" dirty="0"/>
              <a:t>Salary</a:t>
            </a:r>
            <a:endParaRPr lang="en-IN" sz="6000" b="1" dirty="0"/>
          </a:p>
        </p:txBody>
      </p:sp>
    </p:spTree>
    <p:extLst>
      <p:ext uri="{BB962C8B-B14F-4D97-AF65-F5344CB8AC3E}">
        <p14:creationId xmlns:p14="http://schemas.microsoft.com/office/powerpoint/2010/main" val="1788948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CA75B73-85FB-494D-BF4F-B6F381F405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1475" y="2353395"/>
            <a:ext cx="3495712" cy="2151207"/>
          </a:xfrm>
          <a:prstGeom prst="rect">
            <a:avLst/>
          </a:prstGeom>
        </p:spPr>
      </p:pic>
      <p:pic>
        <p:nvPicPr>
          <p:cNvPr id="3" name="Picture 2">
            <a:extLst>
              <a:ext uri="{FF2B5EF4-FFF2-40B4-BE49-F238E27FC236}">
                <a16:creationId xmlns:a16="http://schemas.microsoft.com/office/drawing/2014/main" id="{B8798999-00CA-0FDD-D89A-A8323BC6FA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556" y="487679"/>
            <a:ext cx="7254199" cy="5882640"/>
          </a:xfrm>
          <a:prstGeom prst="rect">
            <a:avLst/>
          </a:prstGeom>
        </p:spPr>
      </p:pic>
    </p:spTree>
    <p:extLst>
      <p:ext uri="{BB962C8B-B14F-4D97-AF65-F5344CB8AC3E}">
        <p14:creationId xmlns:p14="http://schemas.microsoft.com/office/powerpoint/2010/main" val="38876669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D2758D-4C05-4157-804C-3711DF7526AD}"/>
              </a:ext>
            </a:extLst>
          </p:cNvPr>
          <p:cNvPicPr>
            <a:picLocks noChangeAspect="1"/>
          </p:cNvPicPr>
          <p:nvPr/>
        </p:nvPicPr>
        <p:blipFill rotWithShape="1">
          <a:blip r:embed="rId2"/>
          <a:srcRect l="3928" t="17984" r="1786" b="38569"/>
          <a:stretch/>
        </p:blipFill>
        <p:spPr>
          <a:xfrm>
            <a:off x="478970" y="1727198"/>
            <a:ext cx="11495315" cy="2978152"/>
          </a:xfrm>
          <a:prstGeom prst="rect">
            <a:avLst/>
          </a:prstGeom>
        </p:spPr>
      </p:pic>
      <p:sp>
        <p:nvSpPr>
          <p:cNvPr id="3" name="TextBox 2">
            <a:extLst>
              <a:ext uri="{FF2B5EF4-FFF2-40B4-BE49-F238E27FC236}">
                <a16:creationId xmlns:a16="http://schemas.microsoft.com/office/drawing/2014/main" id="{DF097849-82DD-4BCC-B0E2-46F7AFC73203}"/>
              </a:ext>
            </a:extLst>
          </p:cNvPr>
          <p:cNvSpPr txBox="1"/>
          <p:nvPr/>
        </p:nvSpPr>
        <p:spPr>
          <a:xfrm>
            <a:off x="1393304" y="309792"/>
            <a:ext cx="7369695" cy="584775"/>
          </a:xfrm>
          <a:prstGeom prst="rect">
            <a:avLst/>
          </a:prstGeom>
          <a:noFill/>
        </p:spPr>
        <p:txBody>
          <a:bodyPr wrap="square" rtlCol="0">
            <a:spAutoFit/>
          </a:bodyPr>
          <a:lstStyle/>
          <a:p>
            <a:pPr algn="just"/>
            <a:r>
              <a:rPr lang="en-US" sz="3200" b="1" dirty="0"/>
              <a:t>Data Analyst: Key Skills</a:t>
            </a:r>
            <a:endParaRPr lang="en-IN" sz="3200" b="1" dirty="0"/>
          </a:p>
        </p:txBody>
      </p:sp>
      <p:sp>
        <p:nvSpPr>
          <p:cNvPr id="4" name="Rectangle 3">
            <a:extLst>
              <a:ext uri="{FF2B5EF4-FFF2-40B4-BE49-F238E27FC236}">
                <a16:creationId xmlns:a16="http://schemas.microsoft.com/office/drawing/2014/main" id="{0406CD48-3765-41BE-9762-C6CDA920D991}"/>
              </a:ext>
            </a:extLst>
          </p:cNvPr>
          <p:cNvSpPr/>
          <p:nvPr/>
        </p:nvSpPr>
        <p:spPr>
          <a:xfrm>
            <a:off x="1393305" y="1097281"/>
            <a:ext cx="9884295" cy="45719"/>
          </a:xfrm>
          <a:prstGeom prst="rect">
            <a:avLst/>
          </a:prstGeom>
          <a:solidFill>
            <a:srgbClr val="5C5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a:t>
            </a:r>
          </a:p>
        </p:txBody>
      </p:sp>
      <p:sp>
        <p:nvSpPr>
          <p:cNvPr id="6" name="TextBox 5">
            <a:extLst>
              <a:ext uri="{FF2B5EF4-FFF2-40B4-BE49-F238E27FC236}">
                <a16:creationId xmlns:a16="http://schemas.microsoft.com/office/drawing/2014/main" id="{7E6161AD-2851-40C6-80D0-F5ED1AB48186}"/>
              </a:ext>
            </a:extLst>
          </p:cNvPr>
          <p:cNvSpPr txBox="1"/>
          <p:nvPr/>
        </p:nvSpPr>
        <p:spPr>
          <a:xfrm>
            <a:off x="3511483" y="4654757"/>
            <a:ext cx="1670118" cy="338554"/>
          </a:xfrm>
          <a:prstGeom prst="rect">
            <a:avLst/>
          </a:prstGeom>
          <a:noFill/>
        </p:spPr>
        <p:txBody>
          <a:bodyPr wrap="square" rtlCol="0">
            <a:spAutoFit/>
          </a:bodyPr>
          <a:lstStyle/>
          <a:p>
            <a:pPr algn="ctr"/>
            <a:r>
              <a:rPr lang="en-US" sz="1600" dirty="0"/>
              <a:t>Critical Thinking</a:t>
            </a:r>
            <a:endParaRPr lang="en-IN" sz="1600" dirty="0"/>
          </a:p>
        </p:txBody>
      </p:sp>
      <p:sp>
        <p:nvSpPr>
          <p:cNvPr id="7" name="TextBox 6">
            <a:extLst>
              <a:ext uri="{FF2B5EF4-FFF2-40B4-BE49-F238E27FC236}">
                <a16:creationId xmlns:a16="http://schemas.microsoft.com/office/drawing/2014/main" id="{30C5C38D-8EEB-4E1E-A5D2-3ED1B7E93153}"/>
              </a:ext>
            </a:extLst>
          </p:cNvPr>
          <p:cNvSpPr txBox="1"/>
          <p:nvPr/>
        </p:nvSpPr>
        <p:spPr>
          <a:xfrm>
            <a:off x="8099392" y="4654757"/>
            <a:ext cx="1670118" cy="338554"/>
          </a:xfrm>
          <a:prstGeom prst="rect">
            <a:avLst/>
          </a:prstGeom>
          <a:noFill/>
        </p:spPr>
        <p:txBody>
          <a:bodyPr wrap="square" rtlCol="0">
            <a:spAutoFit/>
          </a:bodyPr>
          <a:lstStyle/>
          <a:p>
            <a:pPr algn="ctr"/>
            <a:r>
              <a:rPr lang="en-US" sz="1600" dirty="0"/>
              <a:t>Data Visualization</a:t>
            </a:r>
            <a:endParaRPr lang="en-IN" sz="1600" dirty="0"/>
          </a:p>
        </p:txBody>
      </p:sp>
      <p:sp>
        <p:nvSpPr>
          <p:cNvPr id="8" name="TextBox 7">
            <a:extLst>
              <a:ext uri="{FF2B5EF4-FFF2-40B4-BE49-F238E27FC236}">
                <a16:creationId xmlns:a16="http://schemas.microsoft.com/office/drawing/2014/main" id="{6A0E5DFE-A4C8-4281-9D06-9F5619FDFE77}"/>
              </a:ext>
            </a:extLst>
          </p:cNvPr>
          <p:cNvSpPr txBox="1"/>
          <p:nvPr/>
        </p:nvSpPr>
        <p:spPr>
          <a:xfrm>
            <a:off x="9925730" y="4654757"/>
            <a:ext cx="1892335" cy="338554"/>
          </a:xfrm>
          <a:prstGeom prst="rect">
            <a:avLst/>
          </a:prstGeom>
          <a:noFill/>
        </p:spPr>
        <p:txBody>
          <a:bodyPr wrap="square" rtlCol="0">
            <a:spAutoFit/>
          </a:bodyPr>
          <a:lstStyle/>
          <a:p>
            <a:pPr algn="ctr"/>
            <a:r>
              <a:rPr lang="en-US" sz="1600" dirty="0"/>
              <a:t>Presentation Skills</a:t>
            </a:r>
            <a:endParaRPr lang="en-IN" sz="1600" dirty="0"/>
          </a:p>
        </p:txBody>
      </p:sp>
    </p:spTree>
    <p:extLst>
      <p:ext uri="{BB962C8B-B14F-4D97-AF65-F5344CB8AC3E}">
        <p14:creationId xmlns:p14="http://schemas.microsoft.com/office/powerpoint/2010/main" val="38723027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C32648-D0AD-43F6-B157-B4467756D71B}"/>
              </a:ext>
            </a:extLst>
          </p:cNvPr>
          <p:cNvSpPr txBox="1"/>
          <p:nvPr/>
        </p:nvSpPr>
        <p:spPr>
          <a:xfrm>
            <a:off x="3311236" y="2318414"/>
            <a:ext cx="5569528" cy="1938992"/>
          </a:xfrm>
          <a:prstGeom prst="rect">
            <a:avLst/>
          </a:prstGeom>
          <a:noFill/>
        </p:spPr>
        <p:txBody>
          <a:bodyPr wrap="square" rtlCol="0">
            <a:spAutoFit/>
          </a:bodyPr>
          <a:lstStyle/>
          <a:p>
            <a:pPr algn="ctr"/>
            <a:r>
              <a:rPr lang="en-US" sz="6000" b="1" dirty="0">
                <a:solidFill>
                  <a:srgbClr val="0070C0"/>
                </a:solidFill>
              </a:rPr>
              <a:t>Data Analyst:</a:t>
            </a:r>
          </a:p>
          <a:p>
            <a:pPr algn="ctr"/>
            <a:r>
              <a:rPr lang="en-US" sz="6000" b="1" dirty="0"/>
              <a:t>Learning Path</a:t>
            </a:r>
            <a:endParaRPr lang="en-IN" sz="6000" b="1" dirty="0"/>
          </a:p>
        </p:txBody>
      </p:sp>
    </p:spTree>
    <p:extLst>
      <p:ext uri="{BB962C8B-B14F-4D97-AF65-F5344CB8AC3E}">
        <p14:creationId xmlns:p14="http://schemas.microsoft.com/office/powerpoint/2010/main" val="10705227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54E5EA-095A-4497-AE25-0077BBECE0C1}"/>
              </a:ext>
            </a:extLst>
          </p:cNvPr>
          <p:cNvPicPr>
            <a:picLocks noChangeAspect="1"/>
          </p:cNvPicPr>
          <p:nvPr/>
        </p:nvPicPr>
        <p:blipFill rotWithShape="1">
          <a:blip r:embed="rId2"/>
          <a:srcRect l="4383" t="42349" r="2614" b="35723"/>
          <a:stretch/>
        </p:blipFill>
        <p:spPr>
          <a:xfrm>
            <a:off x="534324" y="2904548"/>
            <a:ext cx="11339021" cy="1503077"/>
          </a:xfrm>
          <a:prstGeom prst="rect">
            <a:avLst/>
          </a:prstGeom>
        </p:spPr>
      </p:pic>
      <p:sp>
        <p:nvSpPr>
          <p:cNvPr id="3" name="TextBox 2">
            <a:extLst>
              <a:ext uri="{FF2B5EF4-FFF2-40B4-BE49-F238E27FC236}">
                <a16:creationId xmlns:a16="http://schemas.microsoft.com/office/drawing/2014/main" id="{ADA0980D-A1CD-432B-ACA3-23C893C64E6A}"/>
              </a:ext>
            </a:extLst>
          </p:cNvPr>
          <p:cNvSpPr txBox="1"/>
          <p:nvPr/>
        </p:nvSpPr>
        <p:spPr>
          <a:xfrm>
            <a:off x="1393305" y="309792"/>
            <a:ext cx="7369695" cy="584775"/>
          </a:xfrm>
          <a:prstGeom prst="rect">
            <a:avLst/>
          </a:prstGeom>
          <a:noFill/>
        </p:spPr>
        <p:txBody>
          <a:bodyPr wrap="square" rtlCol="0">
            <a:spAutoFit/>
          </a:bodyPr>
          <a:lstStyle/>
          <a:p>
            <a:pPr algn="just"/>
            <a:r>
              <a:rPr lang="en-US" sz="3200" b="1" dirty="0"/>
              <a:t>Data Analyst: Learning Path </a:t>
            </a:r>
            <a:endParaRPr lang="en-IN" sz="3200" b="1" dirty="0"/>
          </a:p>
        </p:txBody>
      </p:sp>
      <p:sp>
        <p:nvSpPr>
          <p:cNvPr id="4" name="Rectangle 3">
            <a:extLst>
              <a:ext uri="{FF2B5EF4-FFF2-40B4-BE49-F238E27FC236}">
                <a16:creationId xmlns:a16="http://schemas.microsoft.com/office/drawing/2014/main" id="{69D420B8-0706-4DCF-9E17-D0A836E63DB6}"/>
              </a:ext>
            </a:extLst>
          </p:cNvPr>
          <p:cNvSpPr/>
          <p:nvPr/>
        </p:nvSpPr>
        <p:spPr>
          <a:xfrm>
            <a:off x="1393305" y="1097281"/>
            <a:ext cx="9884295" cy="45719"/>
          </a:xfrm>
          <a:prstGeom prst="rect">
            <a:avLst/>
          </a:prstGeom>
          <a:solidFill>
            <a:srgbClr val="5C5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a:t>
            </a:r>
          </a:p>
        </p:txBody>
      </p:sp>
      <p:sp>
        <p:nvSpPr>
          <p:cNvPr id="6" name="TextBox 5">
            <a:extLst>
              <a:ext uri="{FF2B5EF4-FFF2-40B4-BE49-F238E27FC236}">
                <a16:creationId xmlns:a16="http://schemas.microsoft.com/office/drawing/2014/main" id="{01428F21-A760-4DE2-A3B7-FD7AB4BAE321}"/>
              </a:ext>
            </a:extLst>
          </p:cNvPr>
          <p:cNvSpPr txBox="1"/>
          <p:nvPr/>
        </p:nvSpPr>
        <p:spPr>
          <a:xfrm>
            <a:off x="534324" y="4389119"/>
            <a:ext cx="2139604" cy="584775"/>
          </a:xfrm>
          <a:prstGeom prst="rect">
            <a:avLst/>
          </a:prstGeom>
          <a:noFill/>
        </p:spPr>
        <p:txBody>
          <a:bodyPr wrap="square" rtlCol="0">
            <a:spAutoFit/>
          </a:bodyPr>
          <a:lstStyle/>
          <a:p>
            <a:pPr algn="ctr"/>
            <a:r>
              <a:rPr lang="en-US" sz="1600" b="1" dirty="0"/>
              <a:t>Basics of Mathematics and Statistics</a:t>
            </a:r>
            <a:endParaRPr lang="en-IN" sz="1600" b="1" dirty="0"/>
          </a:p>
        </p:txBody>
      </p:sp>
      <p:sp>
        <p:nvSpPr>
          <p:cNvPr id="7" name="TextBox 6">
            <a:extLst>
              <a:ext uri="{FF2B5EF4-FFF2-40B4-BE49-F238E27FC236}">
                <a16:creationId xmlns:a16="http://schemas.microsoft.com/office/drawing/2014/main" id="{8E183CFA-2D57-44E7-BFF0-625A2E505751}"/>
              </a:ext>
            </a:extLst>
          </p:cNvPr>
          <p:cNvSpPr txBox="1"/>
          <p:nvPr/>
        </p:nvSpPr>
        <p:spPr>
          <a:xfrm>
            <a:off x="2938548" y="4389119"/>
            <a:ext cx="2139604" cy="338554"/>
          </a:xfrm>
          <a:prstGeom prst="rect">
            <a:avLst/>
          </a:prstGeom>
          <a:noFill/>
        </p:spPr>
        <p:txBody>
          <a:bodyPr wrap="square" rtlCol="0">
            <a:spAutoFit/>
          </a:bodyPr>
          <a:lstStyle/>
          <a:p>
            <a:pPr algn="ctr"/>
            <a:r>
              <a:rPr lang="en-US" sz="1600" b="1" dirty="0"/>
              <a:t>Basic Programming</a:t>
            </a:r>
            <a:endParaRPr lang="en-IN" sz="1600" b="1" dirty="0"/>
          </a:p>
        </p:txBody>
      </p:sp>
      <p:sp>
        <p:nvSpPr>
          <p:cNvPr id="8" name="TextBox 7">
            <a:extLst>
              <a:ext uri="{FF2B5EF4-FFF2-40B4-BE49-F238E27FC236}">
                <a16:creationId xmlns:a16="http://schemas.microsoft.com/office/drawing/2014/main" id="{34088915-FC1F-4B8D-AC15-7FF91715CB46}"/>
              </a:ext>
            </a:extLst>
          </p:cNvPr>
          <p:cNvSpPr txBox="1"/>
          <p:nvPr/>
        </p:nvSpPr>
        <p:spPr>
          <a:xfrm>
            <a:off x="5161050" y="4389119"/>
            <a:ext cx="2139604" cy="584775"/>
          </a:xfrm>
          <a:prstGeom prst="rect">
            <a:avLst/>
          </a:prstGeom>
          <a:noFill/>
        </p:spPr>
        <p:txBody>
          <a:bodyPr wrap="square" rtlCol="0">
            <a:spAutoFit/>
          </a:bodyPr>
          <a:lstStyle/>
          <a:p>
            <a:pPr algn="ctr"/>
            <a:r>
              <a:rPr lang="en-US" sz="1600" b="1" dirty="0"/>
              <a:t>Machine Learning</a:t>
            </a:r>
          </a:p>
          <a:p>
            <a:pPr algn="ctr"/>
            <a:r>
              <a:rPr lang="en-US" sz="1600" b="1" dirty="0"/>
              <a:t>(Recommended)</a:t>
            </a:r>
            <a:endParaRPr lang="en-IN" sz="1600" b="1" dirty="0"/>
          </a:p>
        </p:txBody>
      </p:sp>
      <p:sp>
        <p:nvSpPr>
          <p:cNvPr id="9" name="TextBox 8">
            <a:extLst>
              <a:ext uri="{FF2B5EF4-FFF2-40B4-BE49-F238E27FC236}">
                <a16:creationId xmlns:a16="http://schemas.microsoft.com/office/drawing/2014/main" id="{08D1F464-9900-4207-B638-5249B1303BCC}"/>
              </a:ext>
            </a:extLst>
          </p:cNvPr>
          <p:cNvSpPr txBox="1"/>
          <p:nvPr/>
        </p:nvSpPr>
        <p:spPr>
          <a:xfrm>
            <a:off x="7681885" y="4389119"/>
            <a:ext cx="1891606" cy="584775"/>
          </a:xfrm>
          <a:prstGeom prst="rect">
            <a:avLst/>
          </a:prstGeom>
          <a:noFill/>
        </p:spPr>
        <p:txBody>
          <a:bodyPr wrap="square" rtlCol="0">
            <a:spAutoFit/>
          </a:bodyPr>
          <a:lstStyle/>
          <a:p>
            <a:pPr algn="ctr"/>
            <a:r>
              <a:rPr lang="en-US" sz="1600" b="1" dirty="0"/>
              <a:t>Database</a:t>
            </a:r>
            <a:r>
              <a:rPr lang="en-IN" sz="1600" b="1" dirty="0"/>
              <a:t> Technologies</a:t>
            </a:r>
            <a:endParaRPr lang="en-US" sz="1600" b="1" dirty="0"/>
          </a:p>
        </p:txBody>
      </p:sp>
      <p:sp>
        <p:nvSpPr>
          <p:cNvPr id="10" name="TextBox 9">
            <a:extLst>
              <a:ext uri="{FF2B5EF4-FFF2-40B4-BE49-F238E27FC236}">
                <a16:creationId xmlns:a16="http://schemas.microsoft.com/office/drawing/2014/main" id="{1D0E33A8-1A3A-4F0E-B330-78AD1EEDE7E6}"/>
              </a:ext>
            </a:extLst>
          </p:cNvPr>
          <p:cNvSpPr txBox="1"/>
          <p:nvPr/>
        </p:nvSpPr>
        <p:spPr>
          <a:xfrm>
            <a:off x="10106429" y="4389119"/>
            <a:ext cx="1351280" cy="584775"/>
          </a:xfrm>
          <a:prstGeom prst="rect">
            <a:avLst/>
          </a:prstGeom>
          <a:noFill/>
        </p:spPr>
        <p:txBody>
          <a:bodyPr wrap="square" rtlCol="0">
            <a:spAutoFit/>
          </a:bodyPr>
          <a:lstStyle/>
          <a:p>
            <a:pPr algn="ctr"/>
            <a:r>
              <a:rPr lang="en-IN" sz="1600" b="1" dirty="0"/>
              <a:t>Data Visualization</a:t>
            </a:r>
            <a:endParaRPr lang="en-US" sz="1600" b="1" dirty="0"/>
          </a:p>
        </p:txBody>
      </p:sp>
      <p:grpSp>
        <p:nvGrpSpPr>
          <p:cNvPr id="18" name="Group 17">
            <a:extLst>
              <a:ext uri="{FF2B5EF4-FFF2-40B4-BE49-F238E27FC236}">
                <a16:creationId xmlns:a16="http://schemas.microsoft.com/office/drawing/2014/main" id="{AB2D2380-DE67-45AA-A0C5-2A7F81BB52A5}"/>
              </a:ext>
            </a:extLst>
          </p:cNvPr>
          <p:cNvGrpSpPr/>
          <p:nvPr/>
        </p:nvGrpSpPr>
        <p:grpSpPr>
          <a:xfrm>
            <a:off x="4772025" y="5422900"/>
            <a:ext cx="2436813" cy="66675"/>
            <a:chOff x="4772025" y="5422900"/>
            <a:chExt cx="2436813" cy="66675"/>
          </a:xfrm>
        </p:grpSpPr>
        <p:sp>
          <p:nvSpPr>
            <p:cNvPr id="2" name="Diamond 1">
              <a:extLst>
                <a:ext uri="{FF2B5EF4-FFF2-40B4-BE49-F238E27FC236}">
                  <a16:creationId xmlns:a16="http://schemas.microsoft.com/office/drawing/2014/main" id="{BE1D8850-BDA5-4214-A689-6C73FC9A2908}"/>
                </a:ext>
              </a:extLst>
            </p:cNvPr>
            <p:cNvSpPr/>
            <p:nvPr/>
          </p:nvSpPr>
          <p:spPr>
            <a:xfrm>
              <a:off x="5956934" y="5422900"/>
              <a:ext cx="66675" cy="66675"/>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4" name="Straight Connector 13">
              <a:extLst>
                <a:ext uri="{FF2B5EF4-FFF2-40B4-BE49-F238E27FC236}">
                  <a16:creationId xmlns:a16="http://schemas.microsoft.com/office/drawing/2014/main" id="{DA14948D-E734-4991-94B5-F38770194E25}"/>
                </a:ext>
              </a:extLst>
            </p:cNvPr>
            <p:cNvCxnSpPr/>
            <p:nvPr/>
          </p:nvCxnSpPr>
          <p:spPr>
            <a:xfrm flipH="1">
              <a:off x="4772025" y="5456237"/>
              <a:ext cx="1060450" cy="0"/>
            </a:xfrm>
            <a:prstGeom prst="line">
              <a:avLst/>
            </a:prstGeom>
            <a:ln/>
          </p:spPr>
          <p:style>
            <a:lnRef idx="2">
              <a:schemeClr val="dk1"/>
            </a:lnRef>
            <a:fillRef idx="0">
              <a:schemeClr val="dk1"/>
            </a:fillRef>
            <a:effectRef idx="1">
              <a:schemeClr val="dk1"/>
            </a:effectRef>
            <a:fontRef idx="minor">
              <a:schemeClr val="tx1"/>
            </a:fontRef>
          </p:style>
        </p:cxnSp>
        <p:sp>
          <p:nvSpPr>
            <p:cNvPr id="15" name="Rectangle 14">
              <a:extLst>
                <a:ext uri="{FF2B5EF4-FFF2-40B4-BE49-F238E27FC236}">
                  <a16:creationId xmlns:a16="http://schemas.microsoft.com/office/drawing/2014/main" id="{F7DFEF5D-A0CB-4EF2-8243-788034646379}"/>
                </a:ext>
              </a:extLst>
            </p:cNvPr>
            <p:cNvSpPr/>
            <p:nvPr/>
          </p:nvSpPr>
          <p:spPr>
            <a:xfrm>
              <a:off x="5827392" y="5433377"/>
              <a:ext cx="45719"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Straight Connector 15">
              <a:extLst>
                <a:ext uri="{FF2B5EF4-FFF2-40B4-BE49-F238E27FC236}">
                  <a16:creationId xmlns:a16="http://schemas.microsoft.com/office/drawing/2014/main" id="{9258148F-6D8C-47FA-9197-4EC67C8BECB2}"/>
                </a:ext>
              </a:extLst>
            </p:cNvPr>
            <p:cNvCxnSpPr/>
            <p:nvPr/>
          </p:nvCxnSpPr>
          <p:spPr>
            <a:xfrm flipH="1">
              <a:off x="6148388" y="5456237"/>
              <a:ext cx="1060450" cy="0"/>
            </a:xfrm>
            <a:prstGeom prst="line">
              <a:avLst/>
            </a:prstGeom>
            <a:ln/>
          </p:spPr>
          <p:style>
            <a:lnRef idx="2">
              <a:schemeClr val="dk1"/>
            </a:lnRef>
            <a:fillRef idx="0">
              <a:schemeClr val="dk1"/>
            </a:fillRef>
            <a:effectRef idx="1">
              <a:schemeClr val="dk1"/>
            </a:effectRef>
            <a:fontRef idx="minor">
              <a:schemeClr val="tx1"/>
            </a:fontRef>
          </p:style>
        </p:cxnSp>
        <p:sp>
          <p:nvSpPr>
            <p:cNvPr id="17" name="Rectangle 16">
              <a:extLst>
                <a:ext uri="{FF2B5EF4-FFF2-40B4-BE49-F238E27FC236}">
                  <a16:creationId xmlns:a16="http://schemas.microsoft.com/office/drawing/2014/main" id="{BBFCEACC-4CC1-40AA-AB4F-DF3F09B92BC8}"/>
                </a:ext>
              </a:extLst>
            </p:cNvPr>
            <p:cNvSpPr/>
            <p:nvPr/>
          </p:nvSpPr>
          <p:spPr>
            <a:xfrm>
              <a:off x="6107432" y="5433377"/>
              <a:ext cx="45719"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9" name="Group 18">
            <a:extLst>
              <a:ext uri="{FF2B5EF4-FFF2-40B4-BE49-F238E27FC236}">
                <a16:creationId xmlns:a16="http://schemas.microsoft.com/office/drawing/2014/main" id="{17D61427-DAD2-4C4E-B6E9-445B3E62E9A8}"/>
              </a:ext>
            </a:extLst>
          </p:cNvPr>
          <p:cNvGrpSpPr/>
          <p:nvPr/>
        </p:nvGrpSpPr>
        <p:grpSpPr>
          <a:xfrm>
            <a:off x="4772025" y="2506687"/>
            <a:ext cx="2436813" cy="66675"/>
            <a:chOff x="4772025" y="5422900"/>
            <a:chExt cx="2436813" cy="66675"/>
          </a:xfrm>
        </p:grpSpPr>
        <p:sp>
          <p:nvSpPr>
            <p:cNvPr id="20" name="Diamond 19">
              <a:extLst>
                <a:ext uri="{FF2B5EF4-FFF2-40B4-BE49-F238E27FC236}">
                  <a16:creationId xmlns:a16="http://schemas.microsoft.com/office/drawing/2014/main" id="{5132E8F2-16F6-4CA7-8261-18D632DB7958}"/>
                </a:ext>
              </a:extLst>
            </p:cNvPr>
            <p:cNvSpPr/>
            <p:nvPr/>
          </p:nvSpPr>
          <p:spPr>
            <a:xfrm>
              <a:off x="5956934" y="5422900"/>
              <a:ext cx="66675" cy="66675"/>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1" name="Straight Connector 20">
              <a:extLst>
                <a:ext uri="{FF2B5EF4-FFF2-40B4-BE49-F238E27FC236}">
                  <a16:creationId xmlns:a16="http://schemas.microsoft.com/office/drawing/2014/main" id="{1DC27624-0D83-4EC1-98FE-9BDDE56F4A36}"/>
                </a:ext>
              </a:extLst>
            </p:cNvPr>
            <p:cNvCxnSpPr/>
            <p:nvPr/>
          </p:nvCxnSpPr>
          <p:spPr>
            <a:xfrm flipH="1">
              <a:off x="4772025" y="5456237"/>
              <a:ext cx="1060450" cy="0"/>
            </a:xfrm>
            <a:prstGeom prst="line">
              <a:avLst/>
            </a:prstGeom>
            <a:ln/>
          </p:spPr>
          <p:style>
            <a:lnRef idx="2">
              <a:schemeClr val="dk1"/>
            </a:lnRef>
            <a:fillRef idx="0">
              <a:schemeClr val="dk1"/>
            </a:fillRef>
            <a:effectRef idx="1">
              <a:schemeClr val="dk1"/>
            </a:effectRef>
            <a:fontRef idx="minor">
              <a:schemeClr val="tx1"/>
            </a:fontRef>
          </p:style>
        </p:cxnSp>
        <p:sp>
          <p:nvSpPr>
            <p:cNvPr id="22" name="Rectangle 21">
              <a:extLst>
                <a:ext uri="{FF2B5EF4-FFF2-40B4-BE49-F238E27FC236}">
                  <a16:creationId xmlns:a16="http://schemas.microsoft.com/office/drawing/2014/main" id="{BA2A8073-74C0-4FD7-8FF3-8C01E628D4D1}"/>
                </a:ext>
              </a:extLst>
            </p:cNvPr>
            <p:cNvSpPr/>
            <p:nvPr/>
          </p:nvSpPr>
          <p:spPr>
            <a:xfrm>
              <a:off x="5827392" y="5433377"/>
              <a:ext cx="45719"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3" name="Straight Connector 22">
              <a:extLst>
                <a:ext uri="{FF2B5EF4-FFF2-40B4-BE49-F238E27FC236}">
                  <a16:creationId xmlns:a16="http://schemas.microsoft.com/office/drawing/2014/main" id="{647BCDD2-A1F2-40FC-9874-CD60230934BD}"/>
                </a:ext>
              </a:extLst>
            </p:cNvPr>
            <p:cNvCxnSpPr/>
            <p:nvPr/>
          </p:nvCxnSpPr>
          <p:spPr>
            <a:xfrm flipH="1">
              <a:off x="6148388" y="5456237"/>
              <a:ext cx="1060450" cy="0"/>
            </a:xfrm>
            <a:prstGeom prst="line">
              <a:avLst/>
            </a:prstGeom>
            <a:ln/>
          </p:spPr>
          <p:style>
            <a:lnRef idx="2">
              <a:schemeClr val="dk1"/>
            </a:lnRef>
            <a:fillRef idx="0">
              <a:schemeClr val="dk1"/>
            </a:fillRef>
            <a:effectRef idx="1">
              <a:schemeClr val="dk1"/>
            </a:effectRef>
            <a:fontRef idx="minor">
              <a:schemeClr val="tx1"/>
            </a:fontRef>
          </p:style>
        </p:cxnSp>
        <p:sp>
          <p:nvSpPr>
            <p:cNvPr id="24" name="Rectangle 23">
              <a:extLst>
                <a:ext uri="{FF2B5EF4-FFF2-40B4-BE49-F238E27FC236}">
                  <a16:creationId xmlns:a16="http://schemas.microsoft.com/office/drawing/2014/main" id="{CDD4EE20-9E33-4F60-9FD3-57C97DFA9973}"/>
                </a:ext>
              </a:extLst>
            </p:cNvPr>
            <p:cNvSpPr/>
            <p:nvPr/>
          </p:nvSpPr>
          <p:spPr>
            <a:xfrm>
              <a:off x="6107432" y="5433377"/>
              <a:ext cx="45719"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25" name="Picture 24">
            <a:extLst>
              <a:ext uri="{FF2B5EF4-FFF2-40B4-BE49-F238E27FC236}">
                <a16:creationId xmlns:a16="http://schemas.microsoft.com/office/drawing/2014/main" id="{E7C1A170-34EF-4DF8-AAEA-091D097C9853}"/>
              </a:ext>
            </a:extLst>
          </p:cNvPr>
          <p:cNvPicPr>
            <a:picLocks noChangeAspect="1"/>
          </p:cNvPicPr>
          <p:nvPr/>
        </p:nvPicPr>
        <p:blipFill rotWithShape="1">
          <a:blip r:embed="rId2"/>
          <a:srcRect l="87053" t="17984" r="3711" b="65522"/>
          <a:stretch/>
        </p:blipFill>
        <p:spPr>
          <a:xfrm>
            <a:off x="10613503" y="1245867"/>
            <a:ext cx="1126060" cy="1130621"/>
          </a:xfrm>
          <a:prstGeom prst="rect">
            <a:avLst/>
          </a:prstGeom>
        </p:spPr>
      </p:pic>
    </p:spTree>
    <p:extLst>
      <p:ext uri="{BB962C8B-B14F-4D97-AF65-F5344CB8AC3E}">
        <p14:creationId xmlns:p14="http://schemas.microsoft.com/office/powerpoint/2010/main" val="2339327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4F80C7A-E1CA-4D46-BE49-FC7FE850712B}"/>
              </a:ext>
            </a:extLst>
          </p:cNvPr>
          <p:cNvPicPr>
            <a:picLocks noChangeAspect="1"/>
          </p:cNvPicPr>
          <p:nvPr/>
        </p:nvPicPr>
        <p:blipFill rotWithShape="1">
          <a:blip r:embed="rId2"/>
          <a:srcRect l="6364" t="40876" r="77653" b="35846"/>
          <a:stretch/>
        </p:blipFill>
        <p:spPr>
          <a:xfrm>
            <a:off x="1251759" y="2803566"/>
            <a:ext cx="1948642" cy="1595659"/>
          </a:xfrm>
          <a:prstGeom prst="rect">
            <a:avLst/>
          </a:prstGeom>
        </p:spPr>
      </p:pic>
      <p:sp>
        <p:nvSpPr>
          <p:cNvPr id="3" name="Rectangle: Rounded Corners 2">
            <a:extLst>
              <a:ext uri="{FF2B5EF4-FFF2-40B4-BE49-F238E27FC236}">
                <a16:creationId xmlns:a16="http://schemas.microsoft.com/office/drawing/2014/main" id="{6E9E11C1-97A7-4B7D-AD96-BA90D98F925F}"/>
              </a:ext>
            </a:extLst>
          </p:cNvPr>
          <p:cNvSpPr/>
          <p:nvPr/>
        </p:nvSpPr>
        <p:spPr>
          <a:xfrm>
            <a:off x="1393305" y="1188719"/>
            <a:ext cx="9884295" cy="791918"/>
          </a:xfrm>
          <a:prstGeom prst="roundRect">
            <a:avLst>
              <a:gd name="adj" fmla="val 9578"/>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endParaRPr>
          </a:p>
        </p:txBody>
      </p:sp>
      <p:sp>
        <p:nvSpPr>
          <p:cNvPr id="4" name="TextBox 3">
            <a:extLst>
              <a:ext uri="{FF2B5EF4-FFF2-40B4-BE49-F238E27FC236}">
                <a16:creationId xmlns:a16="http://schemas.microsoft.com/office/drawing/2014/main" id="{2A919E6B-230A-4F5C-BA50-DC11FA4998F9}"/>
              </a:ext>
            </a:extLst>
          </p:cNvPr>
          <p:cNvSpPr txBox="1"/>
          <p:nvPr/>
        </p:nvSpPr>
        <p:spPr>
          <a:xfrm>
            <a:off x="1534853" y="1220856"/>
            <a:ext cx="9601200" cy="707886"/>
          </a:xfrm>
          <a:prstGeom prst="rect">
            <a:avLst/>
          </a:prstGeom>
          <a:noFill/>
        </p:spPr>
        <p:txBody>
          <a:bodyPr wrap="square" rtlCol="0">
            <a:spAutoFit/>
          </a:bodyPr>
          <a:lstStyle/>
          <a:p>
            <a:pPr algn="ctr"/>
            <a:r>
              <a:rPr lang="en-US" sz="2000" dirty="0"/>
              <a:t>Statistics is the discipline that concerns the collection, organization, analysis, interpretation and presentation of data.</a:t>
            </a:r>
            <a:endParaRPr lang="en-IN" sz="2000" dirty="0"/>
          </a:p>
        </p:txBody>
      </p:sp>
      <p:sp>
        <p:nvSpPr>
          <p:cNvPr id="5" name="TextBox 4">
            <a:extLst>
              <a:ext uri="{FF2B5EF4-FFF2-40B4-BE49-F238E27FC236}">
                <a16:creationId xmlns:a16="http://schemas.microsoft.com/office/drawing/2014/main" id="{CE33F29E-B6B8-481C-9244-07CA1FD12807}"/>
              </a:ext>
            </a:extLst>
          </p:cNvPr>
          <p:cNvSpPr txBox="1"/>
          <p:nvPr/>
        </p:nvSpPr>
        <p:spPr>
          <a:xfrm>
            <a:off x="1393305" y="309792"/>
            <a:ext cx="7369695" cy="584775"/>
          </a:xfrm>
          <a:prstGeom prst="rect">
            <a:avLst/>
          </a:prstGeom>
          <a:noFill/>
        </p:spPr>
        <p:txBody>
          <a:bodyPr wrap="square" rtlCol="0">
            <a:spAutoFit/>
          </a:bodyPr>
          <a:lstStyle/>
          <a:p>
            <a:pPr algn="just"/>
            <a:r>
              <a:rPr lang="en-US" sz="3200" b="1" dirty="0"/>
              <a:t>1. Statistics</a:t>
            </a:r>
            <a:endParaRPr lang="en-IN" sz="3200" b="1" dirty="0"/>
          </a:p>
        </p:txBody>
      </p:sp>
      <p:sp>
        <p:nvSpPr>
          <p:cNvPr id="6" name="Rectangle 5">
            <a:extLst>
              <a:ext uri="{FF2B5EF4-FFF2-40B4-BE49-F238E27FC236}">
                <a16:creationId xmlns:a16="http://schemas.microsoft.com/office/drawing/2014/main" id="{0E0CE505-ED19-4EFA-BB98-80D4F7098837}"/>
              </a:ext>
            </a:extLst>
          </p:cNvPr>
          <p:cNvSpPr/>
          <p:nvPr/>
        </p:nvSpPr>
        <p:spPr>
          <a:xfrm>
            <a:off x="1393305" y="1097281"/>
            <a:ext cx="9884295" cy="45719"/>
          </a:xfrm>
          <a:prstGeom prst="rect">
            <a:avLst/>
          </a:prstGeom>
          <a:solidFill>
            <a:srgbClr val="5C5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a:t>
            </a:r>
          </a:p>
        </p:txBody>
      </p:sp>
      <p:sp>
        <p:nvSpPr>
          <p:cNvPr id="8" name="Rectangle: Rounded Corners 7">
            <a:extLst>
              <a:ext uri="{FF2B5EF4-FFF2-40B4-BE49-F238E27FC236}">
                <a16:creationId xmlns:a16="http://schemas.microsoft.com/office/drawing/2014/main" id="{B5D8F65A-D073-4BDD-B922-E5BC44DA5851}"/>
              </a:ext>
            </a:extLst>
          </p:cNvPr>
          <p:cNvSpPr/>
          <p:nvPr/>
        </p:nvSpPr>
        <p:spPr>
          <a:xfrm>
            <a:off x="5415971" y="4231724"/>
            <a:ext cx="1365482" cy="367972"/>
          </a:xfrm>
          <a:prstGeom prst="roundRect">
            <a:avLst>
              <a:gd name="adj" fmla="val 9578"/>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Charts</a:t>
            </a:r>
            <a:endParaRPr lang="en-IN" sz="2000" dirty="0">
              <a:solidFill>
                <a:schemeClr val="tx1"/>
              </a:solidFill>
            </a:endParaRPr>
          </a:p>
        </p:txBody>
      </p:sp>
      <p:sp>
        <p:nvSpPr>
          <p:cNvPr id="10" name="Rectangle: Rounded Corners 9">
            <a:extLst>
              <a:ext uri="{FF2B5EF4-FFF2-40B4-BE49-F238E27FC236}">
                <a16:creationId xmlns:a16="http://schemas.microsoft.com/office/drawing/2014/main" id="{157933D6-386D-494A-A2AE-81B042DE30C0}"/>
              </a:ext>
            </a:extLst>
          </p:cNvPr>
          <p:cNvSpPr/>
          <p:nvPr/>
        </p:nvSpPr>
        <p:spPr>
          <a:xfrm>
            <a:off x="7580051" y="4231724"/>
            <a:ext cx="1365482" cy="367972"/>
          </a:xfrm>
          <a:prstGeom prst="roundRect">
            <a:avLst>
              <a:gd name="adj" fmla="val 9578"/>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Plots</a:t>
            </a:r>
            <a:endParaRPr lang="en-IN" sz="2000" dirty="0">
              <a:solidFill>
                <a:schemeClr val="tx1"/>
              </a:solidFill>
            </a:endParaRPr>
          </a:p>
        </p:txBody>
      </p:sp>
      <p:sp>
        <p:nvSpPr>
          <p:cNvPr id="11" name="Rectangle: Rounded Corners 10">
            <a:extLst>
              <a:ext uri="{FF2B5EF4-FFF2-40B4-BE49-F238E27FC236}">
                <a16:creationId xmlns:a16="http://schemas.microsoft.com/office/drawing/2014/main" id="{1AB7FE3D-1772-4634-952C-C501AF2378CD}"/>
              </a:ext>
            </a:extLst>
          </p:cNvPr>
          <p:cNvSpPr/>
          <p:nvPr/>
        </p:nvSpPr>
        <p:spPr>
          <a:xfrm>
            <a:off x="9606971" y="4231724"/>
            <a:ext cx="1365482" cy="367972"/>
          </a:xfrm>
          <a:prstGeom prst="roundRect">
            <a:avLst>
              <a:gd name="adj" fmla="val 9578"/>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Evaluation</a:t>
            </a:r>
            <a:endParaRPr lang="en-IN" sz="2000" dirty="0">
              <a:solidFill>
                <a:schemeClr val="tx1"/>
              </a:solidFill>
            </a:endParaRPr>
          </a:p>
        </p:txBody>
      </p:sp>
      <p:sp>
        <p:nvSpPr>
          <p:cNvPr id="12" name="Rectangle: Rounded Corners 11">
            <a:extLst>
              <a:ext uri="{FF2B5EF4-FFF2-40B4-BE49-F238E27FC236}">
                <a16:creationId xmlns:a16="http://schemas.microsoft.com/office/drawing/2014/main" id="{66C93000-D1CB-45E8-885D-FA607AA15AF5}"/>
              </a:ext>
            </a:extLst>
          </p:cNvPr>
          <p:cNvSpPr/>
          <p:nvPr/>
        </p:nvSpPr>
        <p:spPr>
          <a:xfrm>
            <a:off x="1513608" y="4693378"/>
            <a:ext cx="1365482" cy="367972"/>
          </a:xfrm>
          <a:prstGeom prst="roundRect">
            <a:avLst>
              <a:gd name="adj" fmla="val 9578"/>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Statistics</a:t>
            </a:r>
            <a:endParaRPr lang="en-IN" sz="2000" dirty="0">
              <a:solidFill>
                <a:schemeClr val="tx1"/>
              </a:solidFill>
            </a:endParaRPr>
          </a:p>
        </p:txBody>
      </p:sp>
      <p:cxnSp>
        <p:nvCxnSpPr>
          <p:cNvPr id="13" name="Straight Connector 12">
            <a:extLst>
              <a:ext uri="{FF2B5EF4-FFF2-40B4-BE49-F238E27FC236}">
                <a16:creationId xmlns:a16="http://schemas.microsoft.com/office/drawing/2014/main" id="{B05598F5-0004-413F-8E30-5A9C069969C7}"/>
              </a:ext>
            </a:extLst>
          </p:cNvPr>
          <p:cNvCxnSpPr>
            <a:cxnSpLocks/>
          </p:cNvCxnSpPr>
          <p:nvPr/>
        </p:nvCxnSpPr>
        <p:spPr>
          <a:xfrm>
            <a:off x="4751336" y="2578894"/>
            <a:ext cx="0" cy="3074533"/>
          </a:xfrm>
          <a:prstGeom prst="line">
            <a:avLst/>
          </a:prstGeom>
          <a:ln w="38100">
            <a:solidFill>
              <a:schemeClr val="bg1">
                <a:lumMod val="85000"/>
              </a:schemeClr>
            </a:solidFill>
            <a:prstDash val="dash"/>
          </a:ln>
        </p:spPr>
        <p:style>
          <a:lnRef idx="3">
            <a:schemeClr val="dk1"/>
          </a:lnRef>
          <a:fillRef idx="0">
            <a:schemeClr val="dk1"/>
          </a:fillRef>
          <a:effectRef idx="2">
            <a:schemeClr val="dk1"/>
          </a:effectRef>
          <a:fontRef idx="minor">
            <a:schemeClr val="tx1"/>
          </a:fontRef>
        </p:style>
      </p:cxnSp>
      <p:pic>
        <p:nvPicPr>
          <p:cNvPr id="15" name="Picture 14">
            <a:extLst>
              <a:ext uri="{FF2B5EF4-FFF2-40B4-BE49-F238E27FC236}">
                <a16:creationId xmlns:a16="http://schemas.microsoft.com/office/drawing/2014/main" id="{34EB8AFC-80FD-4644-88C1-43F3228D4BE1}"/>
              </a:ext>
            </a:extLst>
          </p:cNvPr>
          <p:cNvPicPr>
            <a:picLocks noChangeAspect="1"/>
          </p:cNvPicPr>
          <p:nvPr/>
        </p:nvPicPr>
        <p:blipFill rotWithShape="1">
          <a:blip r:embed="rId2"/>
          <a:srcRect l="40074" t="40779" r="13814" b="41846"/>
          <a:stretch/>
        </p:blipFill>
        <p:spPr>
          <a:xfrm>
            <a:off x="5409577" y="2833485"/>
            <a:ext cx="5621940" cy="1191030"/>
          </a:xfrm>
          <a:prstGeom prst="rect">
            <a:avLst/>
          </a:prstGeom>
        </p:spPr>
      </p:pic>
    </p:spTree>
    <p:extLst>
      <p:ext uri="{BB962C8B-B14F-4D97-AF65-F5344CB8AC3E}">
        <p14:creationId xmlns:p14="http://schemas.microsoft.com/office/powerpoint/2010/main" val="23694666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EB30CF-A8E1-400F-8D94-B874D5835E00}"/>
              </a:ext>
            </a:extLst>
          </p:cNvPr>
          <p:cNvPicPr>
            <a:picLocks noChangeAspect="1"/>
          </p:cNvPicPr>
          <p:nvPr/>
        </p:nvPicPr>
        <p:blipFill rotWithShape="1">
          <a:blip r:embed="rId2"/>
          <a:srcRect l="5933" t="19608" r="5933" b="11643"/>
          <a:stretch/>
        </p:blipFill>
        <p:spPr>
          <a:xfrm>
            <a:off x="723331" y="1345714"/>
            <a:ext cx="10745338" cy="4712533"/>
          </a:xfrm>
          <a:prstGeom prst="rect">
            <a:avLst/>
          </a:prstGeom>
        </p:spPr>
      </p:pic>
      <p:sp>
        <p:nvSpPr>
          <p:cNvPr id="3" name="TextBox 2">
            <a:extLst>
              <a:ext uri="{FF2B5EF4-FFF2-40B4-BE49-F238E27FC236}">
                <a16:creationId xmlns:a16="http://schemas.microsoft.com/office/drawing/2014/main" id="{07DF3EE4-8DD5-424F-A059-73D7C2CF3B85}"/>
              </a:ext>
            </a:extLst>
          </p:cNvPr>
          <p:cNvSpPr txBox="1"/>
          <p:nvPr/>
        </p:nvSpPr>
        <p:spPr>
          <a:xfrm>
            <a:off x="1393305" y="309792"/>
            <a:ext cx="7369695" cy="584775"/>
          </a:xfrm>
          <a:prstGeom prst="rect">
            <a:avLst/>
          </a:prstGeom>
          <a:noFill/>
        </p:spPr>
        <p:txBody>
          <a:bodyPr wrap="square" rtlCol="0">
            <a:spAutoFit/>
          </a:bodyPr>
          <a:lstStyle/>
          <a:p>
            <a:pPr algn="just"/>
            <a:r>
              <a:rPr lang="en-US" sz="3200" b="1" dirty="0"/>
              <a:t>2. Programming Language</a:t>
            </a:r>
            <a:endParaRPr lang="en-IN" sz="3200" b="1" dirty="0"/>
          </a:p>
        </p:txBody>
      </p:sp>
      <p:sp>
        <p:nvSpPr>
          <p:cNvPr id="4" name="Rectangle 3">
            <a:extLst>
              <a:ext uri="{FF2B5EF4-FFF2-40B4-BE49-F238E27FC236}">
                <a16:creationId xmlns:a16="http://schemas.microsoft.com/office/drawing/2014/main" id="{0D1C7F70-1491-4C4E-B152-93BB09D27D64}"/>
              </a:ext>
            </a:extLst>
          </p:cNvPr>
          <p:cNvSpPr/>
          <p:nvPr/>
        </p:nvSpPr>
        <p:spPr>
          <a:xfrm>
            <a:off x="1393305" y="1097281"/>
            <a:ext cx="9884295" cy="45719"/>
          </a:xfrm>
          <a:prstGeom prst="rect">
            <a:avLst/>
          </a:prstGeom>
          <a:solidFill>
            <a:srgbClr val="5C5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a:t>
            </a:r>
          </a:p>
        </p:txBody>
      </p:sp>
    </p:spTree>
    <p:extLst>
      <p:ext uri="{BB962C8B-B14F-4D97-AF65-F5344CB8AC3E}">
        <p14:creationId xmlns:p14="http://schemas.microsoft.com/office/powerpoint/2010/main" val="2218664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CA893B-ABA1-4DC2-9588-E5D3DC97659A}"/>
              </a:ext>
            </a:extLst>
          </p:cNvPr>
          <p:cNvSpPr txBox="1"/>
          <p:nvPr/>
        </p:nvSpPr>
        <p:spPr>
          <a:xfrm>
            <a:off x="1393304" y="275137"/>
            <a:ext cx="6023495" cy="646331"/>
          </a:xfrm>
          <a:prstGeom prst="rect">
            <a:avLst/>
          </a:prstGeom>
          <a:noFill/>
        </p:spPr>
        <p:txBody>
          <a:bodyPr wrap="square" rtlCol="0">
            <a:spAutoFit/>
          </a:bodyPr>
          <a:lstStyle/>
          <a:p>
            <a:r>
              <a:rPr lang="en-US" sz="3600" b="1" dirty="0"/>
              <a:t>What is Data Analytics?</a:t>
            </a:r>
            <a:endParaRPr lang="en-IN" sz="3600" b="1" dirty="0"/>
          </a:p>
        </p:txBody>
      </p:sp>
      <p:pic>
        <p:nvPicPr>
          <p:cNvPr id="6" name="Picture 5">
            <a:extLst>
              <a:ext uri="{FF2B5EF4-FFF2-40B4-BE49-F238E27FC236}">
                <a16:creationId xmlns:a16="http://schemas.microsoft.com/office/drawing/2014/main" id="{97F3715E-52FD-42F3-8AD7-C026CDB83AE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371" b="16653"/>
          <a:stretch/>
        </p:blipFill>
        <p:spPr>
          <a:xfrm>
            <a:off x="4344360" y="1310083"/>
            <a:ext cx="4151940" cy="2085782"/>
          </a:xfrm>
          <a:prstGeom prst="rect">
            <a:avLst/>
          </a:prstGeom>
        </p:spPr>
      </p:pic>
      <p:sp>
        <p:nvSpPr>
          <p:cNvPr id="7" name="Rectangle: Rounded Corners 6">
            <a:extLst>
              <a:ext uri="{FF2B5EF4-FFF2-40B4-BE49-F238E27FC236}">
                <a16:creationId xmlns:a16="http://schemas.microsoft.com/office/drawing/2014/main" id="{5A04524C-E036-4259-ADAF-AA4E00F8B953}"/>
              </a:ext>
            </a:extLst>
          </p:cNvPr>
          <p:cNvSpPr/>
          <p:nvPr/>
        </p:nvSpPr>
        <p:spPr>
          <a:xfrm>
            <a:off x="1393304" y="3427153"/>
            <a:ext cx="9884295" cy="2679700"/>
          </a:xfrm>
          <a:prstGeom prst="roundRect">
            <a:avLst>
              <a:gd name="adj" fmla="val 619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0AF59EA0-2372-4138-9907-B1FCB2B69CD1}"/>
              </a:ext>
            </a:extLst>
          </p:cNvPr>
          <p:cNvSpPr txBox="1"/>
          <p:nvPr/>
        </p:nvSpPr>
        <p:spPr>
          <a:xfrm>
            <a:off x="1612900" y="3643618"/>
            <a:ext cx="9436100" cy="2246769"/>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t>The pursuit of extracting meaning from raw data using specialized computer systems.</a:t>
            </a:r>
          </a:p>
          <a:p>
            <a:pPr marL="342900" indent="-342900" algn="just">
              <a:buFont typeface="Arial" panose="020B0604020202020204" pitchFamily="34" charset="0"/>
              <a:buChar char="•"/>
            </a:pPr>
            <a:endParaRPr lang="en-US" sz="1000" dirty="0"/>
          </a:p>
          <a:p>
            <a:pPr marL="342900" indent="-342900" algn="just">
              <a:buFont typeface="Arial" panose="020B0604020202020204" pitchFamily="34" charset="0"/>
              <a:buChar char="•"/>
            </a:pPr>
            <a:r>
              <a:rPr lang="en-US" sz="2000" dirty="0"/>
              <a:t>These systems transform, organize, and model the data to draw conclusions and identify patterns.</a:t>
            </a:r>
          </a:p>
          <a:p>
            <a:pPr marL="342900" indent="-342900" algn="just">
              <a:buFont typeface="Arial" panose="020B0604020202020204" pitchFamily="34" charset="0"/>
              <a:buChar char="•"/>
            </a:pPr>
            <a:endParaRPr lang="en-US" sz="1000" dirty="0"/>
          </a:p>
          <a:p>
            <a:pPr marL="342900" indent="-342900" algn="just">
              <a:buFont typeface="Arial" panose="020B0604020202020204" pitchFamily="34" charset="0"/>
              <a:buChar char="•"/>
            </a:pPr>
            <a:r>
              <a:rPr lang="en-US" sz="2000" dirty="0"/>
              <a:t>Today the field of data analytics is growing quickly, driven by intense market demand for systems that tolerate the intense requirements of big data, as well as people who have the skills needed for manipulating data queries and translating results.</a:t>
            </a:r>
            <a:endParaRPr lang="en-IN" sz="2000" dirty="0"/>
          </a:p>
        </p:txBody>
      </p:sp>
      <p:sp>
        <p:nvSpPr>
          <p:cNvPr id="8" name="Rectangle 7">
            <a:extLst>
              <a:ext uri="{FF2B5EF4-FFF2-40B4-BE49-F238E27FC236}">
                <a16:creationId xmlns:a16="http://schemas.microsoft.com/office/drawing/2014/main" id="{16DF6612-B716-4918-BEA0-C234A6A52D7C}"/>
              </a:ext>
            </a:extLst>
          </p:cNvPr>
          <p:cNvSpPr/>
          <p:nvPr/>
        </p:nvSpPr>
        <p:spPr>
          <a:xfrm>
            <a:off x="1393305" y="1097281"/>
            <a:ext cx="9884295" cy="45719"/>
          </a:xfrm>
          <a:prstGeom prst="rect">
            <a:avLst/>
          </a:prstGeom>
          <a:solidFill>
            <a:srgbClr val="5C5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a:t>
            </a:r>
          </a:p>
        </p:txBody>
      </p:sp>
      <p:pic>
        <p:nvPicPr>
          <p:cNvPr id="10" name="Picture 9">
            <a:extLst>
              <a:ext uri="{FF2B5EF4-FFF2-40B4-BE49-F238E27FC236}">
                <a16:creationId xmlns:a16="http://schemas.microsoft.com/office/drawing/2014/main" id="{696DA68C-9874-4B93-B9FC-9B0EC58F77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3304" y="1310899"/>
            <a:ext cx="1650623" cy="1650623"/>
          </a:xfrm>
          <a:prstGeom prst="rect">
            <a:avLst/>
          </a:prstGeom>
        </p:spPr>
      </p:pic>
    </p:spTree>
    <p:extLst>
      <p:ext uri="{BB962C8B-B14F-4D97-AF65-F5344CB8AC3E}">
        <p14:creationId xmlns:p14="http://schemas.microsoft.com/office/powerpoint/2010/main" val="960844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B088CE-0FDC-4E2A-89DE-1CC16E27DB3C}"/>
              </a:ext>
            </a:extLst>
          </p:cNvPr>
          <p:cNvPicPr>
            <a:picLocks noChangeAspect="1"/>
          </p:cNvPicPr>
          <p:nvPr/>
        </p:nvPicPr>
        <p:blipFill rotWithShape="1">
          <a:blip r:embed="rId2"/>
          <a:srcRect l="3929" t="24944" r="5000" b="6247"/>
          <a:stretch/>
        </p:blipFill>
        <p:spPr>
          <a:xfrm>
            <a:off x="544285" y="1345714"/>
            <a:ext cx="11103429" cy="4716630"/>
          </a:xfrm>
          <a:prstGeom prst="rect">
            <a:avLst/>
          </a:prstGeom>
        </p:spPr>
      </p:pic>
      <p:sp>
        <p:nvSpPr>
          <p:cNvPr id="3" name="TextBox 2">
            <a:extLst>
              <a:ext uri="{FF2B5EF4-FFF2-40B4-BE49-F238E27FC236}">
                <a16:creationId xmlns:a16="http://schemas.microsoft.com/office/drawing/2014/main" id="{E6175AE2-8688-4AD9-8EA7-F87FF5B4AAFE}"/>
              </a:ext>
            </a:extLst>
          </p:cNvPr>
          <p:cNvSpPr txBox="1"/>
          <p:nvPr/>
        </p:nvSpPr>
        <p:spPr>
          <a:xfrm>
            <a:off x="1393305" y="309792"/>
            <a:ext cx="8951698" cy="584775"/>
          </a:xfrm>
          <a:prstGeom prst="rect">
            <a:avLst/>
          </a:prstGeom>
          <a:noFill/>
        </p:spPr>
        <p:txBody>
          <a:bodyPr wrap="square" rtlCol="0">
            <a:spAutoFit/>
          </a:bodyPr>
          <a:lstStyle/>
          <a:p>
            <a:pPr algn="just"/>
            <a:r>
              <a:rPr lang="en-US" sz="3200" b="1" dirty="0"/>
              <a:t>3. Data Cleansing, Manipulation, &amp; Visualization</a:t>
            </a:r>
            <a:endParaRPr lang="en-IN" sz="3200" b="1" dirty="0"/>
          </a:p>
        </p:txBody>
      </p:sp>
      <p:sp>
        <p:nvSpPr>
          <p:cNvPr id="4" name="Rectangle 3">
            <a:extLst>
              <a:ext uri="{FF2B5EF4-FFF2-40B4-BE49-F238E27FC236}">
                <a16:creationId xmlns:a16="http://schemas.microsoft.com/office/drawing/2014/main" id="{05E328B7-BC01-453E-A6C1-B7B9968F07AE}"/>
              </a:ext>
            </a:extLst>
          </p:cNvPr>
          <p:cNvSpPr/>
          <p:nvPr/>
        </p:nvSpPr>
        <p:spPr>
          <a:xfrm>
            <a:off x="1393305" y="1097281"/>
            <a:ext cx="9884295" cy="45719"/>
          </a:xfrm>
          <a:prstGeom prst="rect">
            <a:avLst/>
          </a:prstGeom>
          <a:solidFill>
            <a:srgbClr val="5C5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a:t>
            </a:r>
          </a:p>
        </p:txBody>
      </p:sp>
    </p:spTree>
    <p:extLst>
      <p:ext uri="{BB962C8B-B14F-4D97-AF65-F5344CB8AC3E}">
        <p14:creationId xmlns:p14="http://schemas.microsoft.com/office/powerpoint/2010/main" val="6381009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736997-86D9-4839-AF50-BC9E49C8F098}"/>
              </a:ext>
            </a:extLst>
          </p:cNvPr>
          <p:cNvPicPr>
            <a:picLocks noChangeAspect="1"/>
          </p:cNvPicPr>
          <p:nvPr/>
        </p:nvPicPr>
        <p:blipFill rotWithShape="1">
          <a:blip r:embed="rId2"/>
          <a:srcRect l="6591" t="19608" r="6591" b="11152"/>
          <a:stretch/>
        </p:blipFill>
        <p:spPr>
          <a:xfrm>
            <a:off x="864524" y="1437154"/>
            <a:ext cx="10584872" cy="4746131"/>
          </a:xfrm>
          <a:prstGeom prst="rect">
            <a:avLst/>
          </a:prstGeom>
        </p:spPr>
      </p:pic>
      <p:sp>
        <p:nvSpPr>
          <p:cNvPr id="3" name="TextBox 2">
            <a:extLst>
              <a:ext uri="{FF2B5EF4-FFF2-40B4-BE49-F238E27FC236}">
                <a16:creationId xmlns:a16="http://schemas.microsoft.com/office/drawing/2014/main" id="{B4351DFC-62AB-4C8D-80E9-C251046B7C54}"/>
              </a:ext>
            </a:extLst>
          </p:cNvPr>
          <p:cNvSpPr txBox="1"/>
          <p:nvPr/>
        </p:nvSpPr>
        <p:spPr>
          <a:xfrm>
            <a:off x="1393305" y="309792"/>
            <a:ext cx="8951698" cy="584775"/>
          </a:xfrm>
          <a:prstGeom prst="rect">
            <a:avLst/>
          </a:prstGeom>
          <a:noFill/>
        </p:spPr>
        <p:txBody>
          <a:bodyPr wrap="square" rtlCol="0">
            <a:spAutoFit/>
          </a:bodyPr>
          <a:lstStyle/>
          <a:p>
            <a:pPr algn="just"/>
            <a:r>
              <a:rPr lang="en-US" sz="3200" b="1" dirty="0"/>
              <a:t>4. Database and BI Tools</a:t>
            </a:r>
            <a:endParaRPr lang="en-IN" sz="3200" b="1" dirty="0"/>
          </a:p>
        </p:txBody>
      </p:sp>
      <p:sp>
        <p:nvSpPr>
          <p:cNvPr id="4" name="Rectangle 3">
            <a:extLst>
              <a:ext uri="{FF2B5EF4-FFF2-40B4-BE49-F238E27FC236}">
                <a16:creationId xmlns:a16="http://schemas.microsoft.com/office/drawing/2014/main" id="{F709E792-C2D5-427F-823B-EECB1EF0AB10}"/>
              </a:ext>
            </a:extLst>
          </p:cNvPr>
          <p:cNvSpPr/>
          <p:nvPr/>
        </p:nvSpPr>
        <p:spPr>
          <a:xfrm>
            <a:off x="1393305" y="1097281"/>
            <a:ext cx="9884295" cy="45719"/>
          </a:xfrm>
          <a:prstGeom prst="rect">
            <a:avLst/>
          </a:prstGeom>
          <a:solidFill>
            <a:srgbClr val="5C5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a:t>
            </a:r>
          </a:p>
        </p:txBody>
      </p:sp>
    </p:spTree>
    <p:extLst>
      <p:ext uri="{BB962C8B-B14F-4D97-AF65-F5344CB8AC3E}">
        <p14:creationId xmlns:p14="http://schemas.microsoft.com/office/powerpoint/2010/main" val="31676912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6217AF-61B1-46BD-8785-2F07CABE1C2A}"/>
              </a:ext>
            </a:extLst>
          </p:cNvPr>
          <p:cNvPicPr>
            <a:picLocks noChangeAspect="1"/>
          </p:cNvPicPr>
          <p:nvPr/>
        </p:nvPicPr>
        <p:blipFill rotWithShape="1">
          <a:blip r:embed="rId2"/>
          <a:srcRect l="3523" t="24008" r="3523" b="11618"/>
          <a:stretch/>
        </p:blipFill>
        <p:spPr>
          <a:xfrm>
            <a:off x="1137918" y="1801403"/>
            <a:ext cx="10541464" cy="4104476"/>
          </a:xfrm>
          <a:prstGeom prst="rect">
            <a:avLst/>
          </a:prstGeom>
        </p:spPr>
      </p:pic>
      <p:sp>
        <p:nvSpPr>
          <p:cNvPr id="3" name="TextBox 2">
            <a:extLst>
              <a:ext uri="{FF2B5EF4-FFF2-40B4-BE49-F238E27FC236}">
                <a16:creationId xmlns:a16="http://schemas.microsoft.com/office/drawing/2014/main" id="{F467AB91-ECE8-44B3-93BA-3BDDF4931BD1}"/>
              </a:ext>
            </a:extLst>
          </p:cNvPr>
          <p:cNvSpPr txBox="1"/>
          <p:nvPr/>
        </p:nvSpPr>
        <p:spPr>
          <a:xfrm>
            <a:off x="1393305" y="309792"/>
            <a:ext cx="8951698" cy="584775"/>
          </a:xfrm>
          <a:prstGeom prst="rect">
            <a:avLst/>
          </a:prstGeom>
          <a:noFill/>
        </p:spPr>
        <p:txBody>
          <a:bodyPr wrap="square" rtlCol="0">
            <a:spAutoFit/>
          </a:bodyPr>
          <a:lstStyle/>
          <a:p>
            <a:pPr algn="just"/>
            <a:r>
              <a:rPr lang="en-US" sz="3200" b="1" dirty="0"/>
              <a:t>5. Big Data</a:t>
            </a:r>
            <a:endParaRPr lang="en-IN" sz="3200" b="1" dirty="0"/>
          </a:p>
        </p:txBody>
      </p:sp>
      <p:sp>
        <p:nvSpPr>
          <p:cNvPr id="4" name="Rectangle 3">
            <a:extLst>
              <a:ext uri="{FF2B5EF4-FFF2-40B4-BE49-F238E27FC236}">
                <a16:creationId xmlns:a16="http://schemas.microsoft.com/office/drawing/2014/main" id="{F7665C16-2A69-4291-95D2-99E7374A2DAF}"/>
              </a:ext>
            </a:extLst>
          </p:cNvPr>
          <p:cNvSpPr/>
          <p:nvPr/>
        </p:nvSpPr>
        <p:spPr>
          <a:xfrm>
            <a:off x="1393305" y="1097281"/>
            <a:ext cx="9884295" cy="45719"/>
          </a:xfrm>
          <a:prstGeom prst="rect">
            <a:avLst/>
          </a:prstGeom>
          <a:solidFill>
            <a:srgbClr val="5C5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a:t>
            </a:r>
          </a:p>
        </p:txBody>
      </p:sp>
    </p:spTree>
    <p:extLst>
      <p:ext uri="{BB962C8B-B14F-4D97-AF65-F5344CB8AC3E}">
        <p14:creationId xmlns:p14="http://schemas.microsoft.com/office/powerpoint/2010/main" val="34092915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3A6B59-E353-4440-84D7-4A818E29596E}"/>
              </a:ext>
            </a:extLst>
          </p:cNvPr>
          <p:cNvPicPr>
            <a:picLocks noChangeAspect="1"/>
          </p:cNvPicPr>
          <p:nvPr/>
        </p:nvPicPr>
        <p:blipFill rotWithShape="1">
          <a:blip r:embed="rId2"/>
          <a:srcRect l="5909" t="23016" r="5909" b="11295"/>
          <a:stretch/>
        </p:blipFill>
        <p:spPr>
          <a:xfrm>
            <a:off x="959888" y="1345714"/>
            <a:ext cx="10751128" cy="4502726"/>
          </a:xfrm>
          <a:prstGeom prst="rect">
            <a:avLst/>
          </a:prstGeom>
        </p:spPr>
      </p:pic>
      <p:sp>
        <p:nvSpPr>
          <p:cNvPr id="3" name="TextBox 2">
            <a:extLst>
              <a:ext uri="{FF2B5EF4-FFF2-40B4-BE49-F238E27FC236}">
                <a16:creationId xmlns:a16="http://schemas.microsoft.com/office/drawing/2014/main" id="{E17B7070-8F74-4976-A38B-33F846C7620D}"/>
              </a:ext>
            </a:extLst>
          </p:cNvPr>
          <p:cNvSpPr txBox="1"/>
          <p:nvPr/>
        </p:nvSpPr>
        <p:spPr>
          <a:xfrm>
            <a:off x="1393305" y="309792"/>
            <a:ext cx="8951698" cy="584775"/>
          </a:xfrm>
          <a:prstGeom prst="rect">
            <a:avLst/>
          </a:prstGeom>
          <a:noFill/>
        </p:spPr>
        <p:txBody>
          <a:bodyPr wrap="square" rtlCol="0">
            <a:spAutoFit/>
          </a:bodyPr>
          <a:lstStyle/>
          <a:p>
            <a:pPr algn="just"/>
            <a:r>
              <a:rPr lang="en-US" sz="3200" b="1" dirty="0"/>
              <a:t>6. Excel</a:t>
            </a:r>
            <a:endParaRPr lang="en-IN" sz="3200" b="1" dirty="0"/>
          </a:p>
        </p:txBody>
      </p:sp>
      <p:sp>
        <p:nvSpPr>
          <p:cNvPr id="4" name="Rectangle 3">
            <a:extLst>
              <a:ext uri="{FF2B5EF4-FFF2-40B4-BE49-F238E27FC236}">
                <a16:creationId xmlns:a16="http://schemas.microsoft.com/office/drawing/2014/main" id="{31FB8A41-4128-4D7A-9221-E76838C88E8B}"/>
              </a:ext>
            </a:extLst>
          </p:cNvPr>
          <p:cNvSpPr/>
          <p:nvPr/>
        </p:nvSpPr>
        <p:spPr>
          <a:xfrm>
            <a:off x="1393305" y="1097281"/>
            <a:ext cx="9884295" cy="45719"/>
          </a:xfrm>
          <a:prstGeom prst="rect">
            <a:avLst/>
          </a:prstGeom>
          <a:solidFill>
            <a:srgbClr val="5C5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a:t>
            </a:r>
          </a:p>
        </p:txBody>
      </p:sp>
    </p:spTree>
    <p:extLst>
      <p:ext uri="{BB962C8B-B14F-4D97-AF65-F5344CB8AC3E}">
        <p14:creationId xmlns:p14="http://schemas.microsoft.com/office/powerpoint/2010/main" val="5345677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6786A3-0ADE-426D-A177-7761B25AF495}"/>
              </a:ext>
            </a:extLst>
          </p:cNvPr>
          <p:cNvPicPr>
            <a:picLocks noChangeAspect="1"/>
          </p:cNvPicPr>
          <p:nvPr/>
        </p:nvPicPr>
        <p:blipFill rotWithShape="1">
          <a:blip r:embed="rId2"/>
          <a:srcRect l="4885" t="24943" r="7500" b="10688"/>
          <a:stretch/>
        </p:blipFill>
        <p:spPr>
          <a:xfrm>
            <a:off x="994524" y="1348470"/>
            <a:ext cx="10681855" cy="4412249"/>
          </a:xfrm>
          <a:prstGeom prst="rect">
            <a:avLst/>
          </a:prstGeom>
        </p:spPr>
      </p:pic>
      <p:sp>
        <p:nvSpPr>
          <p:cNvPr id="3" name="TextBox 2">
            <a:extLst>
              <a:ext uri="{FF2B5EF4-FFF2-40B4-BE49-F238E27FC236}">
                <a16:creationId xmlns:a16="http://schemas.microsoft.com/office/drawing/2014/main" id="{87A7DDCC-2D0E-4E0E-AED3-939821F590CE}"/>
              </a:ext>
            </a:extLst>
          </p:cNvPr>
          <p:cNvSpPr txBox="1"/>
          <p:nvPr/>
        </p:nvSpPr>
        <p:spPr>
          <a:xfrm>
            <a:off x="1393305" y="309792"/>
            <a:ext cx="8951698" cy="584775"/>
          </a:xfrm>
          <a:prstGeom prst="rect">
            <a:avLst/>
          </a:prstGeom>
          <a:noFill/>
        </p:spPr>
        <p:txBody>
          <a:bodyPr wrap="square" rtlCol="0">
            <a:spAutoFit/>
          </a:bodyPr>
          <a:lstStyle/>
          <a:p>
            <a:pPr algn="just"/>
            <a:r>
              <a:rPr lang="en-US" sz="3200" b="1" dirty="0"/>
              <a:t>7. Machine Learning</a:t>
            </a:r>
            <a:endParaRPr lang="en-IN" sz="3200" b="1" dirty="0"/>
          </a:p>
        </p:txBody>
      </p:sp>
      <p:sp>
        <p:nvSpPr>
          <p:cNvPr id="4" name="Rectangle 3">
            <a:extLst>
              <a:ext uri="{FF2B5EF4-FFF2-40B4-BE49-F238E27FC236}">
                <a16:creationId xmlns:a16="http://schemas.microsoft.com/office/drawing/2014/main" id="{AAAF868C-3AF4-4ADB-A382-8F66C4010DA1}"/>
              </a:ext>
            </a:extLst>
          </p:cNvPr>
          <p:cNvSpPr/>
          <p:nvPr/>
        </p:nvSpPr>
        <p:spPr>
          <a:xfrm>
            <a:off x="1393305" y="1097281"/>
            <a:ext cx="9884295" cy="45719"/>
          </a:xfrm>
          <a:prstGeom prst="rect">
            <a:avLst/>
          </a:prstGeom>
          <a:solidFill>
            <a:srgbClr val="5C5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a:t>
            </a:r>
          </a:p>
        </p:txBody>
      </p:sp>
    </p:spTree>
    <p:extLst>
      <p:ext uri="{BB962C8B-B14F-4D97-AF65-F5344CB8AC3E}">
        <p14:creationId xmlns:p14="http://schemas.microsoft.com/office/powerpoint/2010/main" val="6541561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3FFB79-83D7-41F7-80D6-AB0446E365FB}"/>
              </a:ext>
            </a:extLst>
          </p:cNvPr>
          <p:cNvPicPr>
            <a:picLocks noChangeAspect="1"/>
          </p:cNvPicPr>
          <p:nvPr/>
        </p:nvPicPr>
        <p:blipFill rotWithShape="1">
          <a:blip r:embed="rId2"/>
          <a:srcRect l="10340" t="20275" r="4204" b="11334"/>
          <a:stretch/>
        </p:blipFill>
        <p:spPr>
          <a:xfrm>
            <a:off x="1393304" y="1391434"/>
            <a:ext cx="9884296" cy="4447527"/>
          </a:xfrm>
          <a:prstGeom prst="rect">
            <a:avLst/>
          </a:prstGeom>
        </p:spPr>
      </p:pic>
      <p:sp>
        <p:nvSpPr>
          <p:cNvPr id="3" name="TextBox 2">
            <a:extLst>
              <a:ext uri="{FF2B5EF4-FFF2-40B4-BE49-F238E27FC236}">
                <a16:creationId xmlns:a16="http://schemas.microsoft.com/office/drawing/2014/main" id="{42064AAF-5CF6-451C-BD95-13B8A258A649}"/>
              </a:ext>
            </a:extLst>
          </p:cNvPr>
          <p:cNvSpPr txBox="1"/>
          <p:nvPr/>
        </p:nvSpPr>
        <p:spPr>
          <a:xfrm>
            <a:off x="1393305" y="309792"/>
            <a:ext cx="8951698" cy="584775"/>
          </a:xfrm>
          <a:prstGeom prst="rect">
            <a:avLst/>
          </a:prstGeom>
          <a:noFill/>
        </p:spPr>
        <p:txBody>
          <a:bodyPr wrap="square" rtlCol="0">
            <a:spAutoFit/>
          </a:bodyPr>
          <a:lstStyle/>
          <a:p>
            <a:pPr algn="just"/>
            <a:r>
              <a:rPr lang="en-US" sz="3200" b="1" dirty="0"/>
              <a:t>8. Communication Skills</a:t>
            </a:r>
            <a:endParaRPr lang="en-IN" sz="3200" b="1" dirty="0"/>
          </a:p>
        </p:txBody>
      </p:sp>
      <p:sp>
        <p:nvSpPr>
          <p:cNvPr id="4" name="Rectangle 3">
            <a:extLst>
              <a:ext uri="{FF2B5EF4-FFF2-40B4-BE49-F238E27FC236}">
                <a16:creationId xmlns:a16="http://schemas.microsoft.com/office/drawing/2014/main" id="{EC297A25-1C50-4B57-8C77-D96EA78AAB25}"/>
              </a:ext>
            </a:extLst>
          </p:cNvPr>
          <p:cNvSpPr/>
          <p:nvPr/>
        </p:nvSpPr>
        <p:spPr>
          <a:xfrm>
            <a:off x="1393305" y="1097281"/>
            <a:ext cx="9884295" cy="45719"/>
          </a:xfrm>
          <a:prstGeom prst="rect">
            <a:avLst/>
          </a:prstGeom>
          <a:solidFill>
            <a:srgbClr val="5C5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a:t>
            </a:r>
          </a:p>
        </p:txBody>
      </p:sp>
    </p:spTree>
    <p:extLst>
      <p:ext uri="{BB962C8B-B14F-4D97-AF65-F5344CB8AC3E}">
        <p14:creationId xmlns:p14="http://schemas.microsoft.com/office/powerpoint/2010/main" val="39873941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0C66E6-CF23-4F68-B76E-8A3D7DE719C8}"/>
              </a:ext>
            </a:extLst>
          </p:cNvPr>
          <p:cNvPicPr>
            <a:picLocks noChangeAspect="1"/>
          </p:cNvPicPr>
          <p:nvPr/>
        </p:nvPicPr>
        <p:blipFill rotWithShape="1">
          <a:blip r:embed="rId2"/>
          <a:srcRect l="5455" t="23609" r="7501" b="10890"/>
          <a:stretch/>
        </p:blipFill>
        <p:spPr>
          <a:xfrm>
            <a:off x="1029161" y="1620022"/>
            <a:ext cx="10612582" cy="4489831"/>
          </a:xfrm>
          <a:prstGeom prst="rect">
            <a:avLst/>
          </a:prstGeom>
        </p:spPr>
      </p:pic>
      <p:sp>
        <p:nvSpPr>
          <p:cNvPr id="3" name="TextBox 2">
            <a:extLst>
              <a:ext uri="{FF2B5EF4-FFF2-40B4-BE49-F238E27FC236}">
                <a16:creationId xmlns:a16="http://schemas.microsoft.com/office/drawing/2014/main" id="{9BA9AD7C-756C-48FB-A631-29A97EA06BA7}"/>
              </a:ext>
            </a:extLst>
          </p:cNvPr>
          <p:cNvSpPr txBox="1"/>
          <p:nvPr/>
        </p:nvSpPr>
        <p:spPr>
          <a:xfrm>
            <a:off x="1393305" y="309792"/>
            <a:ext cx="8951698" cy="584775"/>
          </a:xfrm>
          <a:prstGeom prst="rect">
            <a:avLst/>
          </a:prstGeom>
          <a:noFill/>
        </p:spPr>
        <p:txBody>
          <a:bodyPr wrap="square" rtlCol="0">
            <a:spAutoFit/>
          </a:bodyPr>
          <a:lstStyle/>
          <a:p>
            <a:pPr algn="just"/>
            <a:r>
              <a:rPr lang="en-US" sz="3200" b="1" dirty="0"/>
              <a:t>9. Creative &amp; Critical Thinking</a:t>
            </a:r>
            <a:endParaRPr lang="en-IN" sz="3200" b="1" dirty="0"/>
          </a:p>
        </p:txBody>
      </p:sp>
      <p:sp>
        <p:nvSpPr>
          <p:cNvPr id="4" name="Rectangle 3">
            <a:extLst>
              <a:ext uri="{FF2B5EF4-FFF2-40B4-BE49-F238E27FC236}">
                <a16:creationId xmlns:a16="http://schemas.microsoft.com/office/drawing/2014/main" id="{F2C1153A-FAE0-4E83-8ACC-10934A0397B5}"/>
              </a:ext>
            </a:extLst>
          </p:cNvPr>
          <p:cNvSpPr/>
          <p:nvPr/>
        </p:nvSpPr>
        <p:spPr>
          <a:xfrm>
            <a:off x="1393305" y="1097281"/>
            <a:ext cx="9884295" cy="45719"/>
          </a:xfrm>
          <a:prstGeom prst="rect">
            <a:avLst/>
          </a:prstGeom>
          <a:solidFill>
            <a:srgbClr val="5C5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a:t>
            </a:r>
          </a:p>
        </p:txBody>
      </p:sp>
    </p:spTree>
    <p:extLst>
      <p:ext uri="{BB962C8B-B14F-4D97-AF65-F5344CB8AC3E}">
        <p14:creationId xmlns:p14="http://schemas.microsoft.com/office/powerpoint/2010/main" val="35470475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A78F4F-9781-4EDD-A401-D3F4122E73E7}"/>
              </a:ext>
            </a:extLst>
          </p:cNvPr>
          <p:cNvSpPr txBox="1"/>
          <p:nvPr/>
        </p:nvSpPr>
        <p:spPr>
          <a:xfrm>
            <a:off x="1393305" y="309792"/>
            <a:ext cx="8951698" cy="584775"/>
          </a:xfrm>
          <a:prstGeom prst="rect">
            <a:avLst/>
          </a:prstGeom>
          <a:noFill/>
        </p:spPr>
        <p:txBody>
          <a:bodyPr wrap="square" rtlCol="0">
            <a:spAutoFit/>
          </a:bodyPr>
          <a:lstStyle/>
          <a:p>
            <a:pPr algn="just"/>
            <a:r>
              <a:rPr lang="en-US" sz="3200" b="1" dirty="0"/>
              <a:t>10. Business/Domain Knowledge</a:t>
            </a:r>
            <a:endParaRPr lang="en-IN" sz="3200" b="1" dirty="0"/>
          </a:p>
        </p:txBody>
      </p:sp>
      <p:sp>
        <p:nvSpPr>
          <p:cNvPr id="4" name="Rectangle 3">
            <a:extLst>
              <a:ext uri="{FF2B5EF4-FFF2-40B4-BE49-F238E27FC236}">
                <a16:creationId xmlns:a16="http://schemas.microsoft.com/office/drawing/2014/main" id="{B084465D-9A2C-4128-B60C-B3EED2D5231E}"/>
              </a:ext>
            </a:extLst>
          </p:cNvPr>
          <p:cNvSpPr/>
          <p:nvPr/>
        </p:nvSpPr>
        <p:spPr>
          <a:xfrm>
            <a:off x="1393305" y="1097281"/>
            <a:ext cx="9884295" cy="45719"/>
          </a:xfrm>
          <a:prstGeom prst="rect">
            <a:avLst/>
          </a:prstGeom>
          <a:solidFill>
            <a:srgbClr val="5C5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a:t>
            </a:r>
          </a:p>
        </p:txBody>
      </p:sp>
      <p:pic>
        <p:nvPicPr>
          <p:cNvPr id="3082" name="Picture 10" descr="Bank PNG transparent image download, size: 2223x2141px">
            <a:extLst>
              <a:ext uri="{FF2B5EF4-FFF2-40B4-BE49-F238E27FC236}">
                <a16:creationId xmlns:a16="http://schemas.microsoft.com/office/drawing/2014/main" id="{C9AF5826-E6B4-4878-80A7-F177C3A9B0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3305" y="1555925"/>
            <a:ext cx="2210502" cy="21291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D25D101-67E2-4ADB-AC3D-F18C6010B2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4581" y="1388638"/>
            <a:ext cx="2210502" cy="2296466"/>
          </a:xfrm>
          <a:prstGeom prst="rect">
            <a:avLst/>
          </a:prstGeom>
        </p:spPr>
      </p:pic>
      <p:pic>
        <p:nvPicPr>
          <p:cNvPr id="3084" name="Picture 12" descr="Communication PNG Transparent Images - PNG All">
            <a:extLst>
              <a:ext uri="{FF2B5EF4-FFF2-40B4-BE49-F238E27FC236}">
                <a16:creationId xmlns:a16="http://schemas.microsoft.com/office/drawing/2014/main" id="{10DB6A3A-837C-44B8-B8A7-E04EEC94B1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2509" y="3096544"/>
            <a:ext cx="5445886" cy="2539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56414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Case Study Research Method in Psychology">
            <a:extLst>
              <a:ext uri="{FF2B5EF4-FFF2-40B4-BE49-F238E27FC236}">
                <a16:creationId xmlns:a16="http://schemas.microsoft.com/office/drawing/2014/main" id="{A3A88E5A-EA6B-4052-BBFF-1EAF49C103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044" y="1488396"/>
            <a:ext cx="10557912" cy="3227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88410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A78F4F-9781-4EDD-A401-D3F4122E73E7}"/>
              </a:ext>
            </a:extLst>
          </p:cNvPr>
          <p:cNvSpPr txBox="1"/>
          <p:nvPr/>
        </p:nvSpPr>
        <p:spPr>
          <a:xfrm>
            <a:off x="1621402" y="331504"/>
            <a:ext cx="8951698" cy="584775"/>
          </a:xfrm>
          <a:prstGeom prst="rect">
            <a:avLst/>
          </a:prstGeom>
          <a:noFill/>
        </p:spPr>
        <p:txBody>
          <a:bodyPr wrap="square" rtlCol="0">
            <a:spAutoFit/>
          </a:bodyPr>
          <a:lstStyle/>
          <a:p>
            <a:pPr algn="ctr"/>
            <a:r>
              <a:rPr lang="en-US" sz="3200" b="1" dirty="0"/>
              <a:t>Credit Risk Modeling</a:t>
            </a:r>
            <a:endParaRPr lang="en-IN" sz="3200" b="1" dirty="0"/>
          </a:p>
        </p:txBody>
      </p:sp>
      <p:sp>
        <p:nvSpPr>
          <p:cNvPr id="4" name="Rectangle 3">
            <a:extLst>
              <a:ext uri="{FF2B5EF4-FFF2-40B4-BE49-F238E27FC236}">
                <a16:creationId xmlns:a16="http://schemas.microsoft.com/office/drawing/2014/main" id="{B084465D-9A2C-4128-B60C-B3EED2D5231E}"/>
              </a:ext>
            </a:extLst>
          </p:cNvPr>
          <p:cNvSpPr/>
          <p:nvPr/>
        </p:nvSpPr>
        <p:spPr>
          <a:xfrm>
            <a:off x="1393305" y="1035082"/>
            <a:ext cx="9884295" cy="45719"/>
          </a:xfrm>
          <a:prstGeom prst="rect">
            <a:avLst/>
          </a:prstGeom>
          <a:solidFill>
            <a:srgbClr val="5C5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a:t>
            </a:r>
          </a:p>
        </p:txBody>
      </p:sp>
      <p:pic>
        <p:nvPicPr>
          <p:cNvPr id="20482" name="Picture 2" descr="Credit Risk | How to Measure Credit Risk with Types and Uses?">
            <a:extLst>
              <a:ext uri="{FF2B5EF4-FFF2-40B4-BE49-F238E27FC236}">
                <a16:creationId xmlns:a16="http://schemas.microsoft.com/office/drawing/2014/main" id="{76BB6294-C5B4-496E-9087-187EAA8824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 b="11225"/>
          <a:stretch/>
        </p:blipFill>
        <p:spPr bwMode="auto">
          <a:xfrm>
            <a:off x="1594439" y="1332921"/>
            <a:ext cx="9482026" cy="4763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538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44311A1-5416-464B-BC76-BC97BB47805B}"/>
              </a:ext>
            </a:extLst>
          </p:cNvPr>
          <p:cNvSpPr txBox="1"/>
          <p:nvPr/>
        </p:nvSpPr>
        <p:spPr>
          <a:xfrm>
            <a:off x="1391763" y="305177"/>
            <a:ext cx="5590309" cy="646331"/>
          </a:xfrm>
          <a:prstGeom prst="rect">
            <a:avLst/>
          </a:prstGeom>
          <a:noFill/>
        </p:spPr>
        <p:txBody>
          <a:bodyPr wrap="square" rtlCol="0">
            <a:spAutoFit/>
          </a:bodyPr>
          <a:lstStyle/>
          <a:p>
            <a:r>
              <a:rPr lang="en-US" sz="3600" b="1" dirty="0"/>
              <a:t>Need of Data Analytics</a:t>
            </a:r>
            <a:endParaRPr lang="en-IN" sz="3600" b="1" dirty="0"/>
          </a:p>
        </p:txBody>
      </p:sp>
      <p:sp>
        <p:nvSpPr>
          <p:cNvPr id="2" name="Rectangle: Rounded Corners 1">
            <a:extLst>
              <a:ext uri="{FF2B5EF4-FFF2-40B4-BE49-F238E27FC236}">
                <a16:creationId xmlns:a16="http://schemas.microsoft.com/office/drawing/2014/main" id="{CA776A48-88AB-4BDD-AB89-7205266DD0BF}"/>
              </a:ext>
            </a:extLst>
          </p:cNvPr>
          <p:cNvSpPr/>
          <p:nvPr/>
        </p:nvSpPr>
        <p:spPr>
          <a:xfrm>
            <a:off x="1393305" y="1303642"/>
            <a:ext cx="9892707" cy="467867"/>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Data analytics demand is on the rise and soon, it will be an integral part of every organization</a:t>
            </a:r>
            <a:endParaRPr lang="en-IN" sz="2000" dirty="0">
              <a:solidFill>
                <a:schemeClr val="tx1"/>
              </a:solidFill>
            </a:endParaRPr>
          </a:p>
        </p:txBody>
      </p:sp>
      <p:sp>
        <p:nvSpPr>
          <p:cNvPr id="9" name="Rectangle: Rounded Corners 8">
            <a:extLst>
              <a:ext uri="{FF2B5EF4-FFF2-40B4-BE49-F238E27FC236}">
                <a16:creationId xmlns:a16="http://schemas.microsoft.com/office/drawing/2014/main" id="{1C315ECC-33D1-44C2-8481-2550E1808EC3}"/>
              </a:ext>
            </a:extLst>
          </p:cNvPr>
          <p:cNvSpPr/>
          <p:nvPr/>
        </p:nvSpPr>
        <p:spPr>
          <a:xfrm>
            <a:off x="1634651" y="4568938"/>
            <a:ext cx="2872510" cy="1566566"/>
          </a:xfrm>
          <a:prstGeom prst="roundRect">
            <a:avLst>
              <a:gd name="adj" fmla="val 693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Data Analytics is now a priority for top organizations for effective decision making</a:t>
            </a:r>
            <a:endParaRPr lang="en-IN" dirty="0">
              <a:solidFill>
                <a:sysClr val="windowText" lastClr="000000"/>
              </a:solidFill>
            </a:endParaRPr>
          </a:p>
        </p:txBody>
      </p:sp>
      <p:sp>
        <p:nvSpPr>
          <p:cNvPr id="10" name="Oval 9">
            <a:extLst>
              <a:ext uri="{FF2B5EF4-FFF2-40B4-BE49-F238E27FC236}">
                <a16:creationId xmlns:a16="http://schemas.microsoft.com/office/drawing/2014/main" id="{C4DEBC56-A549-4E92-B102-8B82BC7EA456}"/>
              </a:ext>
            </a:extLst>
          </p:cNvPr>
          <p:cNvSpPr/>
          <p:nvPr/>
        </p:nvSpPr>
        <p:spPr>
          <a:xfrm>
            <a:off x="1391763" y="4326050"/>
            <a:ext cx="485775" cy="4857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1</a:t>
            </a:r>
            <a:endParaRPr lang="en-IN" b="1" dirty="0">
              <a:solidFill>
                <a:schemeClr val="bg1"/>
              </a:solidFill>
            </a:endParaRPr>
          </a:p>
        </p:txBody>
      </p:sp>
      <p:sp>
        <p:nvSpPr>
          <p:cNvPr id="11" name="Rectangle: Rounded Corners 10">
            <a:extLst>
              <a:ext uri="{FF2B5EF4-FFF2-40B4-BE49-F238E27FC236}">
                <a16:creationId xmlns:a16="http://schemas.microsoft.com/office/drawing/2014/main" id="{071E95D7-3281-418A-824F-6EEA08BD9BAF}"/>
              </a:ext>
            </a:extLst>
          </p:cNvPr>
          <p:cNvSpPr/>
          <p:nvPr/>
        </p:nvSpPr>
        <p:spPr>
          <a:xfrm>
            <a:off x="5030008" y="4568938"/>
            <a:ext cx="2872510" cy="1566566"/>
          </a:xfrm>
          <a:prstGeom prst="roundRect">
            <a:avLst>
              <a:gd name="adj" fmla="val 693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To develop new revenue for every organization</a:t>
            </a:r>
            <a:endParaRPr lang="en-IN" dirty="0">
              <a:solidFill>
                <a:schemeClr val="tx1"/>
              </a:solidFill>
            </a:endParaRPr>
          </a:p>
        </p:txBody>
      </p:sp>
      <p:sp>
        <p:nvSpPr>
          <p:cNvPr id="12" name="Oval 11">
            <a:extLst>
              <a:ext uri="{FF2B5EF4-FFF2-40B4-BE49-F238E27FC236}">
                <a16:creationId xmlns:a16="http://schemas.microsoft.com/office/drawing/2014/main" id="{027DB3FE-4A79-438A-809D-A02BDB54B5AA}"/>
              </a:ext>
            </a:extLst>
          </p:cNvPr>
          <p:cNvSpPr/>
          <p:nvPr/>
        </p:nvSpPr>
        <p:spPr>
          <a:xfrm>
            <a:off x="4787120" y="4326050"/>
            <a:ext cx="485775" cy="4857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2</a:t>
            </a:r>
            <a:endParaRPr lang="en-IN" b="1" dirty="0">
              <a:solidFill>
                <a:schemeClr val="bg1"/>
              </a:solidFill>
            </a:endParaRPr>
          </a:p>
        </p:txBody>
      </p:sp>
      <p:sp>
        <p:nvSpPr>
          <p:cNvPr id="13" name="Rectangle: Rounded Corners 12">
            <a:extLst>
              <a:ext uri="{FF2B5EF4-FFF2-40B4-BE49-F238E27FC236}">
                <a16:creationId xmlns:a16="http://schemas.microsoft.com/office/drawing/2014/main" id="{1075FDED-7CDD-4543-9E3E-77EB1D1BB32A}"/>
              </a:ext>
            </a:extLst>
          </p:cNvPr>
          <p:cNvSpPr/>
          <p:nvPr/>
        </p:nvSpPr>
        <p:spPr>
          <a:xfrm>
            <a:off x="8413502" y="4568938"/>
            <a:ext cx="2872510" cy="1566566"/>
          </a:xfrm>
          <a:prstGeom prst="roundRect">
            <a:avLst>
              <a:gd name="adj" fmla="val 693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To decrease the operation costs for every organizations</a:t>
            </a:r>
            <a:endParaRPr lang="en-IN" dirty="0">
              <a:solidFill>
                <a:schemeClr val="tx1"/>
              </a:solidFill>
            </a:endParaRPr>
          </a:p>
        </p:txBody>
      </p:sp>
      <p:sp>
        <p:nvSpPr>
          <p:cNvPr id="14" name="Oval 13">
            <a:extLst>
              <a:ext uri="{FF2B5EF4-FFF2-40B4-BE49-F238E27FC236}">
                <a16:creationId xmlns:a16="http://schemas.microsoft.com/office/drawing/2014/main" id="{94ED98B6-6852-4940-8ACF-69EBD82C876A}"/>
              </a:ext>
            </a:extLst>
          </p:cNvPr>
          <p:cNvSpPr/>
          <p:nvPr/>
        </p:nvSpPr>
        <p:spPr>
          <a:xfrm>
            <a:off x="8170614" y="4326050"/>
            <a:ext cx="485775" cy="4857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3</a:t>
            </a:r>
            <a:endParaRPr lang="en-IN" b="1" dirty="0">
              <a:solidFill>
                <a:schemeClr val="bg1"/>
              </a:solidFill>
            </a:endParaRPr>
          </a:p>
        </p:txBody>
      </p:sp>
      <p:pic>
        <p:nvPicPr>
          <p:cNvPr id="18" name="Picture 17">
            <a:extLst>
              <a:ext uri="{FF2B5EF4-FFF2-40B4-BE49-F238E27FC236}">
                <a16:creationId xmlns:a16="http://schemas.microsoft.com/office/drawing/2014/main" id="{711D4C5A-8ED7-440C-B3D3-C5B28AE9A2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7552" y="1683776"/>
            <a:ext cx="4458837" cy="2642274"/>
          </a:xfrm>
          <a:prstGeom prst="rect">
            <a:avLst/>
          </a:prstGeom>
        </p:spPr>
      </p:pic>
      <p:sp>
        <p:nvSpPr>
          <p:cNvPr id="19" name="Rectangle 18">
            <a:extLst>
              <a:ext uri="{FF2B5EF4-FFF2-40B4-BE49-F238E27FC236}">
                <a16:creationId xmlns:a16="http://schemas.microsoft.com/office/drawing/2014/main" id="{C842D22A-F452-40D4-839B-D36B0F8843F3}"/>
              </a:ext>
            </a:extLst>
          </p:cNvPr>
          <p:cNvSpPr/>
          <p:nvPr/>
        </p:nvSpPr>
        <p:spPr>
          <a:xfrm>
            <a:off x="1393305" y="1097281"/>
            <a:ext cx="9884295" cy="45719"/>
          </a:xfrm>
          <a:prstGeom prst="rect">
            <a:avLst/>
          </a:prstGeom>
          <a:solidFill>
            <a:srgbClr val="5C5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a:t>
            </a:r>
          </a:p>
        </p:txBody>
      </p:sp>
    </p:spTree>
    <p:extLst>
      <p:ext uri="{BB962C8B-B14F-4D97-AF65-F5344CB8AC3E}">
        <p14:creationId xmlns:p14="http://schemas.microsoft.com/office/powerpoint/2010/main" val="29907339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Credit Risk Modeling &amp; Machine Learning Use Cases - Analytics Yogi">
            <a:extLst>
              <a:ext uri="{FF2B5EF4-FFF2-40B4-BE49-F238E27FC236}">
                <a16:creationId xmlns:a16="http://schemas.microsoft.com/office/drawing/2014/main" id="{02CBAAC9-70A5-4C90-83DB-DDD81CFD96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61"/>
          <a:stretch/>
        </p:blipFill>
        <p:spPr bwMode="auto">
          <a:xfrm>
            <a:off x="1517686" y="1485263"/>
            <a:ext cx="9635532" cy="433765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7A78F4F-9781-4EDD-A401-D3F4122E73E7}"/>
              </a:ext>
            </a:extLst>
          </p:cNvPr>
          <p:cNvSpPr txBox="1"/>
          <p:nvPr/>
        </p:nvSpPr>
        <p:spPr>
          <a:xfrm>
            <a:off x="1620151" y="338232"/>
            <a:ext cx="8951698" cy="584775"/>
          </a:xfrm>
          <a:prstGeom prst="rect">
            <a:avLst/>
          </a:prstGeom>
          <a:noFill/>
        </p:spPr>
        <p:txBody>
          <a:bodyPr wrap="square" rtlCol="0">
            <a:spAutoFit/>
          </a:bodyPr>
          <a:lstStyle/>
          <a:p>
            <a:pPr algn="ctr"/>
            <a:r>
              <a:rPr lang="en-US" sz="3200" b="1" dirty="0"/>
              <a:t>Credit Risk Modeling</a:t>
            </a:r>
            <a:endParaRPr lang="en-IN" sz="3200" b="1" dirty="0"/>
          </a:p>
        </p:txBody>
      </p:sp>
      <p:sp>
        <p:nvSpPr>
          <p:cNvPr id="4" name="Rectangle 3">
            <a:extLst>
              <a:ext uri="{FF2B5EF4-FFF2-40B4-BE49-F238E27FC236}">
                <a16:creationId xmlns:a16="http://schemas.microsoft.com/office/drawing/2014/main" id="{B084465D-9A2C-4128-B60C-B3EED2D5231E}"/>
              </a:ext>
            </a:extLst>
          </p:cNvPr>
          <p:cNvSpPr/>
          <p:nvPr/>
        </p:nvSpPr>
        <p:spPr>
          <a:xfrm>
            <a:off x="1393305" y="1035082"/>
            <a:ext cx="9884295" cy="45719"/>
          </a:xfrm>
          <a:prstGeom prst="rect">
            <a:avLst/>
          </a:prstGeom>
          <a:solidFill>
            <a:srgbClr val="5C5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a:t>
            </a:r>
          </a:p>
        </p:txBody>
      </p:sp>
    </p:spTree>
    <p:extLst>
      <p:ext uri="{BB962C8B-B14F-4D97-AF65-F5344CB8AC3E}">
        <p14:creationId xmlns:p14="http://schemas.microsoft.com/office/powerpoint/2010/main" val="2555146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84465D-9A2C-4128-B60C-B3EED2D5231E}"/>
              </a:ext>
            </a:extLst>
          </p:cNvPr>
          <p:cNvSpPr/>
          <p:nvPr/>
        </p:nvSpPr>
        <p:spPr>
          <a:xfrm>
            <a:off x="1393305" y="1097281"/>
            <a:ext cx="9884295" cy="45719"/>
          </a:xfrm>
          <a:prstGeom prst="rect">
            <a:avLst/>
          </a:prstGeom>
          <a:solidFill>
            <a:srgbClr val="5C5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a:t>
            </a:r>
          </a:p>
        </p:txBody>
      </p:sp>
      <p:pic>
        <p:nvPicPr>
          <p:cNvPr id="2050" name="Picture 2" descr="How To Write A Thank You Note In Five Easy Steps">
            <a:extLst>
              <a:ext uri="{FF2B5EF4-FFF2-40B4-BE49-F238E27FC236}">
                <a16:creationId xmlns:a16="http://schemas.microsoft.com/office/drawing/2014/main" id="{EAECE143-4E34-4CB8-9E87-F12841271F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8433" y="1892054"/>
            <a:ext cx="5040158" cy="2831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3261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44311A1-5416-464B-BC76-BC97BB47805B}"/>
              </a:ext>
            </a:extLst>
          </p:cNvPr>
          <p:cNvSpPr txBox="1"/>
          <p:nvPr/>
        </p:nvSpPr>
        <p:spPr>
          <a:xfrm>
            <a:off x="1391763" y="305177"/>
            <a:ext cx="6421277" cy="646331"/>
          </a:xfrm>
          <a:prstGeom prst="rect">
            <a:avLst/>
          </a:prstGeom>
          <a:noFill/>
        </p:spPr>
        <p:txBody>
          <a:bodyPr wrap="square" rtlCol="0">
            <a:spAutoFit/>
          </a:bodyPr>
          <a:lstStyle/>
          <a:p>
            <a:r>
              <a:rPr lang="en-US" sz="3600" b="1" dirty="0"/>
              <a:t>Applications of Data Analytics</a:t>
            </a:r>
            <a:endParaRPr lang="en-IN" sz="3600" b="1" dirty="0"/>
          </a:p>
        </p:txBody>
      </p:sp>
      <p:sp>
        <p:nvSpPr>
          <p:cNvPr id="2" name="Rectangle: Rounded Corners 1">
            <a:extLst>
              <a:ext uri="{FF2B5EF4-FFF2-40B4-BE49-F238E27FC236}">
                <a16:creationId xmlns:a16="http://schemas.microsoft.com/office/drawing/2014/main" id="{CA776A48-88AB-4BDD-AB89-7205266DD0BF}"/>
              </a:ext>
            </a:extLst>
          </p:cNvPr>
          <p:cNvSpPr/>
          <p:nvPr/>
        </p:nvSpPr>
        <p:spPr>
          <a:xfrm>
            <a:off x="1291253" y="1460456"/>
            <a:ext cx="10088398" cy="685222"/>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Data Analytics has a wide range of applications across various industries. Here are some notable applications:</a:t>
            </a:r>
            <a:endParaRPr lang="en-IN" sz="2000" dirty="0">
              <a:solidFill>
                <a:schemeClr val="tx1"/>
              </a:solidFill>
            </a:endParaRPr>
          </a:p>
        </p:txBody>
      </p:sp>
      <p:sp>
        <p:nvSpPr>
          <p:cNvPr id="9" name="Rectangle: Rounded Corners 8">
            <a:extLst>
              <a:ext uri="{FF2B5EF4-FFF2-40B4-BE49-F238E27FC236}">
                <a16:creationId xmlns:a16="http://schemas.microsoft.com/office/drawing/2014/main" id="{1C315ECC-33D1-44C2-8481-2550E1808EC3}"/>
              </a:ext>
            </a:extLst>
          </p:cNvPr>
          <p:cNvSpPr/>
          <p:nvPr/>
        </p:nvSpPr>
        <p:spPr>
          <a:xfrm>
            <a:off x="1270667" y="2948910"/>
            <a:ext cx="2040704" cy="513381"/>
          </a:xfrm>
          <a:prstGeom prst="roundRect">
            <a:avLst>
              <a:gd name="adj" fmla="val 693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ysClr val="windowText" lastClr="000000"/>
                </a:solidFill>
              </a:rPr>
              <a:t>Healthcare</a:t>
            </a:r>
            <a:endParaRPr lang="en-IN" sz="2400" b="1" dirty="0">
              <a:solidFill>
                <a:sysClr val="windowText" lastClr="000000"/>
              </a:solidFill>
            </a:endParaRPr>
          </a:p>
        </p:txBody>
      </p:sp>
      <p:sp>
        <p:nvSpPr>
          <p:cNvPr id="10" name="Oval 9">
            <a:extLst>
              <a:ext uri="{FF2B5EF4-FFF2-40B4-BE49-F238E27FC236}">
                <a16:creationId xmlns:a16="http://schemas.microsoft.com/office/drawing/2014/main" id="{C4DEBC56-A549-4E92-B102-8B82BC7EA456}"/>
              </a:ext>
            </a:extLst>
          </p:cNvPr>
          <p:cNvSpPr/>
          <p:nvPr/>
        </p:nvSpPr>
        <p:spPr>
          <a:xfrm>
            <a:off x="1027779" y="2706022"/>
            <a:ext cx="485775" cy="4857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1</a:t>
            </a:r>
            <a:endParaRPr lang="en-IN" b="1" dirty="0">
              <a:solidFill>
                <a:schemeClr val="bg1"/>
              </a:solidFill>
            </a:endParaRPr>
          </a:p>
        </p:txBody>
      </p:sp>
      <p:sp>
        <p:nvSpPr>
          <p:cNvPr id="19" name="Rectangle 18">
            <a:extLst>
              <a:ext uri="{FF2B5EF4-FFF2-40B4-BE49-F238E27FC236}">
                <a16:creationId xmlns:a16="http://schemas.microsoft.com/office/drawing/2014/main" id="{C842D22A-F452-40D4-839B-D36B0F8843F3}"/>
              </a:ext>
            </a:extLst>
          </p:cNvPr>
          <p:cNvSpPr/>
          <p:nvPr/>
        </p:nvSpPr>
        <p:spPr>
          <a:xfrm>
            <a:off x="1393305" y="1097281"/>
            <a:ext cx="9884295" cy="45719"/>
          </a:xfrm>
          <a:prstGeom prst="rect">
            <a:avLst/>
          </a:prstGeom>
          <a:solidFill>
            <a:srgbClr val="5C5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a:t>
            </a:r>
          </a:p>
        </p:txBody>
      </p:sp>
      <p:sp>
        <p:nvSpPr>
          <p:cNvPr id="20" name="Rectangle: Rounded Corners 19">
            <a:extLst>
              <a:ext uri="{FF2B5EF4-FFF2-40B4-BE49-F238E27FC236}">
                <a16:creationId xmlns:a16="http://schemas.microsoft.com/office/drawing/2014/main" id="{3D26BFC6-EF03-462F-8AD4-93718C44666B}"/>
              </a:ext>
            </a:extLst>
          </p:cNvPr>
          <p:cNvSpPr/>
          <p:nvPr/>
        </p:nvSpPr>
        <p:spPr>
          <a:xfrm>
            <a:off x="5199775" y="2948910"/>
            <a:ext cx="2040704" cy="520928"/>
          </a:xfrm>
          <a:prstGeom prst="roundRect">
            <a:avLst>
              <a:gd name="adj" fmla="val 693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ysClr val="windowText" lastClr="000000"/>
                </a:solidFill>
              </a:rPr>
              <a:t>Finance</a:t>
            </a:r>
            <a:endParaRPr lang="en-IN" sz="2400" b="1" dirty="0">
              <a:solidFill>
                <a:sysClr val="windowText" lastClr="000000"/>
              </a:solidFill>
            </a:endParaRPr>
          </a:p>
        </p:txBody>
      </p:sp>
      <p:sp>
        <p:nvSpPr>
          <p:cNvPr id="21" name="Oval 20">
            <a:extLst>
              <a:ext uri="{FF2B5EF4-FFF2-40B4-BE49-F238E27FC236}">
                <a16:creationId xmlns:a16="http://schemas.microsoft.com/office/drawing/2014/main" id="{8108B7FA-370C-4739-9886-B0F6B8547E11}"/>
              </a:ext>
            </a:extLst>
          </p:cNvPr>
          <p:cNvSpPr/>
          <p:nvPr/>
        </p:nvSpPr>
        <p:spPr>
          <a:xfrm>
            <a:off x="4956887" y="2706022"/>
            <a:ext cx="485775" cy="4857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2</a:t>
            </a:r>
            <a:endParaRPr lang="en-IN" b="1" dirty="0">
              <a:solidFill>
                <a:schemeClr val="bg1"/>
              </a:solidFill>
            </a:endParaRPr>
          </a:p>
        </p:txBody>
      </p:sp>
      <p:sp>
        <p:nvSpPr>
          <p:cNvPr id="22" name="Rectangle: Rounded Corners 21">
            <a:extLst>
              <a:ext uri="{FF2B5EF4-FFF2-40B4-BE49-F238E27FC236}">
                <a16:creationId xmlns:a16="http://schemas.microsoft.com/office/drawing/2014/main" id="{B80E1A12-BDF1-421F-86CC-997DDEF0DF5B}"/>
              </a:ext>
            </a:extLst>
          </p:cNvPr>
          <p:cNvSpPr/>
          <p:nvPr/>
        </p:nvSpPr>
        <p:spPr>
          <a:xfrm>
            <a:off x="9128882" y="2948910"/>
            <a:ext cx="2296679" cy="520928"/>
          </a:xfrm>
          <a:prstGeom prst="roundRect">
            <a:avLst>
              <a:gd name="adj" fmla="val 693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ysClr val="windowText" lastClr="000000"/>
                </a:solidFill>
              </a:rPr>
              <a:t>  Transportation</a:t>
            </a:r>
            <a:endParaRPr lang="en-IN" sz="2400" b="1" dirty="0">
              <a:solidFill>
                <a:sysClr val="windowText" lastClr="000000"/>
              </a:solidFill>
            </a:endParaRPr>
          </a:p>
        </p:txBody>
      </p:sp>
      <p:sp>
        <p:nvSpPr>
          <p:cNvPr id="23" name="Oval 22">
            <a:extLst>
              <a:ext uri="{FF2B5EF4-FFF2-40B4-BE49-F238E27FC236}">
                <a16:creationId xmlns:a16="http://schemas.microsoft.com/office/drawing/2014/main" id="{1745BBFE-3DB1-4FC3-9223-5EA6BFE8AD28}"/>
              </a:ext>
            </a:extLst>
          </p:cNvPr>
          <p:cNvSpPr/>
          <p:nvPr/>
        </p:nvSpPr>
        <p:spPr>
          <a:xfrm>
            <a:off x="8885995" y="2706022"/>
            <a:ext cx="485775" cy="4857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3</a:t>
            </a:r>
            <a:endParaRPr lang="en-IN" b="1" dirty="0">
              <a:solidFill>
                <a:schemeClr val="bg1"/>
              </a:solidFill>
            </a:endParaRPr>
          </a:p>
        </p:txBody>
      </p:sp>
      <p:sp>
        <p:nvSpPr>
          <p:cNvPr id="24" name="Rectangle: Rounded Corners 23">
            <a:extLst>
              <a:ext uri="{FF2B5EF4-FFF2-40B4-BE49-F238E27FC236}">
                <a16:creationId xmlns:a16="http://schemas.microsoft.com/office/drawing/2014/main" id="{66FC7E7B-1FED-405D-93A1-49FF615B9B6F}"/>
              </a:ext>
            </a:extLst>
          </p:cNvPr>
          <p:cNvSpPr/>
          <p:nvPr/>
        </p:nvSpPr>
        <p:spPr>
          <a:xfrm>
            <a:off x="1270667" y="4770312"/>
            <a:ext cx="2283592" cy="591801"/>
          </a:xfrm>
          <a:prstGeom prst="roundRect">
            <a:avLst>
              <a:gd name="adj" fmla="val 693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ysClr val="windowText" lastClr="000000"/>
                </a:solidFill>
              </a:rPr>
              <a:t>Entertainment</a:t>
            </a:r>
            <a:endParaRPr lang="en-IN" sz="2400" b="1" dirty="0">
              <a:solidFill>
                <a:sysClr val="windowText" lastClr="000000"/>
              </a:solidFill>
            </a:endParaRPr>
          </a:p>
        </p:txBody>
      </p:sp>
      <p:sp>
        <p:nvSpPr>
          <p:cNvPr id="25" name="Oval 24">
            <a:extLst>
              <a:ext uri="{FF2B5EF4-FFF2-40B4-BE49-F238E27FC236}">
                <a16:creationId xmlns:a16="http://schemas.microsoft.com/office/drawing/2014/main" id="{DD5D3B9A-454B-4FDB-8EDD-59F92C31AD21}"/>
              </a:ext>
            </a:extLst>
          </p:cNvPr>
          <p:cNvSpPr/>
          <p:nvPr/>
        </p:nvSpPr>
        <p:spPr>
          <a:xfrm>
            <a:off x="1027779" y="4527424"/>
            <a:ext cx="485775" cy="4857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4</a:t>
            </a:r>
            <a:endParaRPr lang="en-IN" b="1" dirty="0">
              <a:solidFill>
                <a:schemeClr val="bg1"/>
              </a:solidFill>
            </a:endParaRPr>
          </a:p>
        </p:txBody>
      </p:sp>
      <p:sp>
        <p:nvSpPr>
          <p:cNvPr id="26" name="Rectangle: Rounded Corners 25">
            <a:extLst>
              <a:ext uri="{FF2B5EF4-FFF2-40B4-BE49-F238E27FC236}">
                <a16:creationId xmlns:a16="http://schemas.microsoft.com/office/drawing/2014/main" id="{62B05332-C36D-4B53-B4A8-090FC39B02C6}"/>
              </a:ext>
            </a:extLst>
          </p:cNvPr>
          <p:cNvSpPr/>
          <p:nvPr/>
        </p:nvSpPr>
        <p:spPr>
          <a:xfrm>
            <a:off x="5199775" y="4770312"/>
            <a:ext cx="2040704" cy="778232"/>
          </a:xfrm>
          <a:prstGeom prst="roundRect">
            <a:avLst>
              <a:gd name="adj" fmla="val 693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ysClr val="windowText" lastClr="000000"/>
                </a:solidFill>
              </a:rPr>
              <a:t>Language Processing</a:t>
            </a:r>
            <a:endParaRPr lang="en-IN" sz="2400" b="1" dirty="0">
              <a:solidFill>
                <a:sysClr val="windowText" lastClr="000000"/>
              </a:solidFill>
            </a:endParaRPr>
          </a:p>
        </p:txBody>
      </p:sp>
      <p:sp>
        <p:nvSpPr>
          <p:cNvPr id="27" name="Oval 26">
            <a:extLst>
              <a:ext uri="{FF2B5EF4-FFF2-40B4-BE49-F238E27FC236}">
                <a16:creationId xmlns:a16="http://schemas.microsoft.com/office/drawing/2014/main" id="{5C413624-C870-47C0-B953-441257EF6121}"/>
              </a:ext>
            </a:extLst>
          </p:cNvPr>
          <p:cNvSpPr/>
          <p:nvPr/>
        </p:nvSpPr>
        <p:spPr>
          <a:xfrm>
            <a:off x="4956887" y="4527424"/>
            <a:ext cx="485775" cy="4857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5</a:t>
            </a:r>
            <a:endParaRPr lang="en-IN" b="1" dirty="0">
              <a:solidFill>
                <a:schemeClr val="bg1"/>
              </a:solidFill>
            </a:endParaRPr>
          </a:p>
        </p:txBody>
      </p:sp>
      <p:sp>
        <p:nvSpPr>
          <p:cNvPr id="28" name="Rectangle: Rounded Corners 27">
            <a:extLst>
              <a:ext uri="{FF2B5EF4-FFF2-40B4-BE49-F238E27FC236}">
                <a16:creationId xmlns:a16="http://schemas.microsoft.com/office/drawing/2014/main" id="{C8C1AA53-95B0-469E-9228-4E65A342FFD0}"/>
              </a:ext>
            </a:extLst>
          </p:cNvPr>
          <p:cNvSpPr/>
          <p:nvPr/>
        </p:nvSpPr>
        <p:spPr>
          <a:xfrm>
            <a:off x="9128883" y="4770312"/>
            <a:ext cx="2040704" cy="591801"/>
          </a:xfrm>
          <a:prstGeom prst="roundRect">
            <a:avLst>
              <a:gd name="adj" fmla="val 693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ysClr val="windowText" lastClr="000000"/>
                </a:solidFill>
              </a:rPr>
              <a:t>Agriculture</a:t>
            </a:r>
            <a:endParaRPr lang="en-IN" sz="2400" b="1" dirty="0">
              <a:solidFill>
                <a:sysClr val="windowText" lastClr="000000"/>
              </a:solidFill>
            </a:endParaRPr>
          </a:p>
        </p:txBody>
      </p:sp>
      <p:sp>
        <p:nvSpPr>
          <p:cNvPr id="29" name="Oval 28">
            <a:extLst>
              <a:ext uri="{FF2B5EF4-FFF2-40B4-BE49-F238E27FC236}">
                <a16:creationId xmlns:a16="http://schemas.microsoft.com/office/drawing/2014/main" id="{FB43921E-D4DE-465B-BB31-20CC19477A87}"/>
              </a:ext>
            </a:extLst>
          </p:cNvPr>
          <p:cNvSpPr/>
          <p:nvPr/>
        </p:nvSpPr>
        <p:spPr>
          <a:xfrm>
            <a:off x="8885995" y="4527424"/>
            <a:ext cx="485775" cy="4857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6</a:t>
            </a:r>
            <a:endParaRPr lang="en-IN" b="1" dirty="0">
              <a:solidFill>
                <a:schemeClr val="bg1"/>
              </a:solidFill>
            </a:endParaRPr>
          </a:p>
        </p:txBody>
      </p:sp>
    </p:spTree>
    <p:extLst>
      <p:ext uri="{BB962C8B-B14F-4D97-AF65-F5344CB8AC3E}">
        <p14:creationId xmlns:p14="http://schemas.microsoft.com/office/powerpoint/2010/main" val="4118970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74B5EB-E97C-485B-A6A8-925F92E4715D}"/>
              </a:ext>
            </a:extLst>
          </p:cNvPr>
          <p:cNvSpPr txBox="1"/>
          <p:nvPr/>
        </p:nvSpPr>
        <p:spPr>
          <a:xfrm>
            <a:off x="1393305" y="278673"/>
            <a:ext cx="6067669" cy="646331"/>
          </a:xfrm>
          <a:prstGeom prst="rect">
            <a:avLst/>
          </a:prstGeom>
          <a:noFill/>
        </p:spPr>
        <p:txBody>
          <a:bodyPr wrap="square" rtlCol="0">
            <a:spAutoFit/>
          </a:bodyPr>
          <a:lstStyle/>
          <a:p>
            <a:r>
              <a:rPr lang="en-US" sz="3600" b="1" dirty="0"/>
              <a:t>Who are Data Analysts?</a:t>
            </a:r>
            <a:endParaRPr lang="en-IN" sz="3600" b="1" dirty="0"/>
          </a:p>
        </p:txBody>
      </p:sp>
      <p:sp>
        <p:nvSpPr>
          <p:cNvPr id="4" name="TextBox 3">
            <a:extLst>
              <a:ext uri="{FF2B5EF4-FFF2-40B4-BE49-F238E27FC236}">
                <a16:creationId xmlns:a16="http://schemas.microsoft.com/office/drawing/2014/main" id="{38DF3B4C-0530-4171-AF9E-BF814529613D}"/>
              </a:ext>
            </a:extLst>
          </p:cNvPr>
          <p:cNvSpPr txBox="1"/>
          <p:nvPr/>
        </p:nvSpPr>
        <p:spPr>
          <a:xfrm>
            <a:off x="1393304" y="1503534"/>
            <a:ext cx="9884295" cy="1631216"/>
          </a:xfrm>
          <a:prstGeom prst="rect">
            <a:avLst/>
          </a:prstGeom>
          <a:noFill/>
        </p:spPr>
        <p:txBody>
          <a:bodyPr wrap="square" rtlCol="0">
            <a:spAutoFit/>
          </a:bodyPr>
          <a:lstStyle/>
          <a:p>
            <a:pPr marL="285750" indent="-285750" algn="just">
              <a:buFont typeface="Wingdings" panose="05000000000000000000" pitchFamily="2" charset="2"/>
              <a:buChar char="Ø"/>
            </a:pPr>
            <a:r>
              <a:rPr lang="en-US" sz="2000" dirty="0"/>
              <a:t>Data Analysts deliver value to their companies by taking data, using it to answer questions, and communicating the results to help make business decisions</a:t>
            </a:r>
          </a:p>
          <a:p>
            <a:pPr marL="285750" indent="-285750" algn="just">
              <a:buFont typeface="Wingdings" panose="05000000000000000000" pitchFamily="2" charset="2"/>
              <a:buChar char="Ø"/>
            </a:pPr>
            <a:endParaRPr lang="en-US" sz="2000" dirty="0"/>
          </a:p>
          <a:p>
            <a:pPr marL="285750" indent="-285750" algn="just">
              <a:buFont typeface="Wingdings" panose="05000000000000000000" pitchFamily="2" charset="2"/>
              <a:buChar char="Ø"/>
            </a:pPr>
            <a:r>
              <a:rPr lang="en-US" sz="2000" dirty="0"/>
              <a:t>Common tasks done by data analysts include data cleaning, performing analysis and creating data visualizations</a:t>
            </a:r>
            <a:endParaRPr lang="en-IN" sz="2000" dirty="0"/>
          </a:p>
        </p:txBody>
      </p:sp>
      <p:sp>
        <p:nvSpPr>
          <p:cNvPr id="2" name="Rectangle 1">
            <a:extLst>
              <a:ext uri="{FF2B5EF4-FFF2-40B4-BE49-F238E27FC236}">
                <a16:creationId xmlns:a16="http://schemas.microsoft.com/office/drawing/2014/main" id="{EC5E0B0B-0A56-477C-B231-A7E5D7758435}"/>
              </a:ext>
            </a:extLst>
          </p:cNvPr>
          <p:cNvSpPr/>
          <p:nvPr/>
        </p:nvSpPr>
        <p:spPr>
          <a:xfrm>
            <a:off x="2743357" y="3931277"/>
            <a:ext cx="3505200" cy="762000"/>
          </a:xfrm>
          <a:prstGeom prst="rect">
            <a:avLst/>
          </a:prstGeom>
          <a:solidFill>
            <a:schemeClr val="bg1"/>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Business Analyst</a:t>
            </a:r>
            <a:endParaRPr lang="en-IN" dirty="0">
              <a:solidFill>
                <a:sysClr val="windowText" lastClr="000000"/>
              </a:solidFill>
            </a:endParaRPr>
          </a:p>
        </p:txBody>
      </p:sp>
      <p:sp>
        <p:nvSpPr>
          <p:cNvPr id="6" name="Rectangle 5">
            <a:extLst>
              <a:ext uri="{FF2B5EF4-FFF2-40B4-BE49-F238E27FC236}">
                <a16:creationId xmlns:a16="http://schemas.microsoft.com/office/drawing/2014/main" id="{59C83B87-D8E9-48D1-950B-AFEBD7B4CA89}"/>
              </a:ext>
            </a:extLst>
          </p:cNvPr>
          <p:cNvSpPr/>
          <p:nvPr/>
        </p:nvSpPr>
        <p:spPr>
          <a:xfrm>
            <a:off x="8368301" y="3931277"/>
            <a:ext cx="2895602" cy="762000"/>
          </a:xfrm>
          <a:prstGeom prst="rect">
            <a:avLst/>
          </a:prstGeom>
          <a:solidFill>
            <a:schemeClr val="bg1"/>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Operations Analyst</a:t>
            </a:r>
            <a:endParaRPr lang="en-IN" dirty="0">
              <a:solidFill>
                <a:sysClr val="windowText" lastClr="000000"/>
              </a:solidFill>
            </a:endParaRPr>
          </a:p>
        </p:txBody>
      </p:sp>
      <p:sp>
        <p:nvSpPr>
          <p:cNvPr id="7" name="Rectangle 6">
            <a:extLst>
              <a:ext uri="{FF2B5EF4-FFF2-40B4-BE49-F238E27FC236}">
                <a16:creationId xmlns:a16="http://schemas.microsoft.com/office/drawing/2014/main" id="{36319D85-7EB7-4C6B-B2C3-AD9534FBD33F}"/>
              </a:ext>
            </a:extLst>
          </p:cNvPr>
          <p:cNvSpPr/>
          <p:nvPr/>
        </p:nvSpPr>
        <p:spPr>
          <a:xfrm>
            <a:off x="8368301" y="5173214"/>
            <a:ext cx="2895602" cy="762000"/>
          </a:xfrm>
          <a:prstGeom prst="rect">
            <a:avLst/>
          </a:prstGeom>
          <a:solidFill>
            <a:schemeClr val="bg1"/>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Database Analyst</a:t>
            </a:r>
            <a:endParaRPr lang="en-IN" dirty="0">
              <a:solidFill>
                <a:sysClr val="windowText" lastClr="000000"/>
              </a:solidFill>
            </a:endParaRPr>
          </a:p>
        </p:txBody>
      </p:sp>
      <p:sp>
        <p:nvSpPr>
          <p:cNvPr id="8" name="Rectangle 7">
            <a:extLst>
              <a:ext uri="{FF2B5EF4-FFF2-40B4-BE49-F238E27FC236}">
                <a16:creationId xmlns:a16="http://schemas.microsoft.com/office/drawing/2014/main" id="{6A6BC207-536C-44B1-B30F-DE6F86A81339}"/>
              </a:ext>
            </a:extLst>
          </p:cNvPr>
          <p:cNvSpPr/>
          <p:nvPr/>
        </p:nvSpPr>
        <p:spPr>
          <a:xfrm>
            <a:off x="2743357" y="5235608"/>
            <a:ext cx="3505200" cy="762000"/>
          </a:xfrm>
          <a:prstGeom prst="rect">
            <a:avLst/>
          </a:prstGeom>
          <a:solidFill>
            <a:schemeClr val="bg1"/>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Business Intelligence Analyst</a:t>
            </a:r>
            <a:endParaRPr lang="en-IN" dirty="0">
              <a:solidFill>
                <a:sysClr val="windowText" lastClr="000000"/>
              </a:solidFill>
            </a:endParaRPr>
          </a:p>
        </p:txBody>
      </p:sp>
      <p:sp>
        <p:nvSpPr>
          <p:cNvPr id="9" name="Rectangle 8">
            <a:extLst>
              <a:ext uri="{FF2B5EF4-FFF2-40B4-BE49-F238E27FC236}">
                <a16:creationId xmlns:a16="http://schemas.microsoft.com/office/drawing/2014/main" id="{35C48D72-BC8B-4CFF-A471-1F7ECBB6CF4A}"/>
              </a:ext>
            </a:extLst>
          </p:cNvPr>
          <p:cNvSpPr/>
          <p:nvPr/>
        </p:nvSpPr>
        <p:spPr>
          <a:xfrm>
            <a:off x="1393305" y="1097281"/>
            <a:ext cx="9884295" cy="45719"/>
          </a:xfrm>
          <a:prstGeom prst="rect">
            <a:avLst/>
          </a:prstGeom>
          <a:solidFill>
            <a:srgbClr val="5C5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a:t>
            </a:r>
          </a:p>
        </p:txBody>
      </p:sp>
      <p:pic>
        <p:nvPicPr>
          <p:cNvPr id="13" name="Picture 12">
            <a:extLst>
              <a:ext uri="{FF2B5EF4-FFF2-40B4-BE49-F238E27FC236}">
                <a16:creationId xmlns:a16="http://schemas.microsoft.com/office/drawing/2014/main" id="{064260DD-392A-4F9D-8D89-639065F1F0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8726" y="5237743"/>
            <a:ext cx="721185" cy="759865"/>
          </a:xfrm>
          <a:prstGeom prst="rect">
            <a:avLst/>
          </a:prstGeom>
        </p:spPr>
      </p:pic>
      <p:pic>
        <p:nvPicPr>
          <p:cNvPr id="15" name="Picture 14">
            <a:extLst>
              <a:ext uri="{FF2B5EF4-FFF2-40B4-BE49-F238E27FC236}">
                <a16:creationId xmlns:a16="http://schemas.microsoft.com/office/drawing/2014/main" id="{187B27AD-6CF9-4D67-B4B4-0255692DEF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76063" y="3931277"/>
            <a:ext cx="762001" cy="762001"/>
          </a:xfrm>
          <a:prstGeom prst="rect">
            <a:avLst/>
          </a:prstGeom>
        </p:spPr>
      </p:pic>
      <p:pic>
        <p:nvPicPr>
          <p:cNvPr id="17" name="Picture 16">
            <a:extLst>
              <a:ext uri="{FF2B5EF4-FFF2-40B4-BE49-F238E27FC236}">
                <a16:creationId xmlns:a16="http://schemas.microsoft.com/office/drawing/2014/main" id="{50C6AFA4-98B4-45D3-826D-4FA8946726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93305" y="3818451"/>
            <a:ext cx="874826" cy="874826"/>
          </a:xfrm>
          <a:prstGeom prst="rect">
            <a:avLst/>
          </a:prstGeom>
        </p:spPr>
      </p:pic>
      <p:pic>
        <p:nvPicPr>
          <p:cNvPr id="19" name="Picture 18">
            <a:extLst>
              <a:ext uri="{FF2B5EF4-FFF2-40B4-BE49-F238E27FC236}">
                <a16:creationId xmlns:a16="http://schemas.microsoft.com/office/drawing/2014/main" id="{AF2C3571-42D8-4F5F-A4C4-5A789C163A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71535" y="5173213"/>
            <a:ext cx="971058" cy="84239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002311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881D46-DC42-42ED-8464-9DE77887FFE4}"/>
              </a:ext>
            </a:extLst>
          </p:cNvPr>
          <p:cNvSpPr txBox="1"/>
          <p:nvPr/>
        </p:nvSpPr>
        <p:spPr>
          <a:xfrm>
            <a:off x="1393305" y="278673"/>
            <a:ext cx="6770034" cy="646331"/>
          </a:xfrm>
          <a:prstGeom prst="rect">
            <a:avLst/>
          </a:prstGeom>
          <a:noFill/>
        </p:spPr>
        <p:txBody>
          <a:bodyPr wrap="square" rtlCol="0">
            <a:spAutoFit/>
          </a:bodyPr>
          <a:lstStyle/>
          <a:p>
            <a:r>
              <a:rPr lang="en-US" sz="3600" b="1" dirty="0"/>
              <a:t>Data Analysts : Common Tasks</a:t>
            </a:r>
            <a:endParaRPr lang="en-IN" sz="3600" b="1" dirty="0"/>
          </a:p>
        </p:txBody>
      </p:sp>
      <p:sp>
        <p:nvSpPr>
          <p:cNvPr id="2" name="Rectangle: Rounded Corners 1">
            <a:extLst>
              <a:ext uri="{FF2B5EF4-FFF2-40B4-BE49-F238E27FC236}">
                <a16:creationId xmlns:a16="http://schemas.microsoft.com/office/drawing/2014/main" id="{AF8A4325-1EDB-4440-B56A-CE84A6DE19FA}"/>
              </a:ext>
            </a:extLst>
          </p:cNvPr>
          <p:cNvSpPr/>
          <p:nvPr/>
        </p:nvSpPr>
        <p:spPr>
          <a:xfrm>
            <a:off x="3806171" y="1508138"/>
            <a:ext cx="6358247" cy="492660"/>
          </a:xfrm>
          <a:prstGeom prst="roundRect">
            <a:avLst>
              <a:gd name="adj" fmla="val 9578"/>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Cleaning and organizing raw unstructured data</a:t>
            </a:r>
            <a:endParaRPr lang="en-IN" sz="2000" dirty="0">
              <a:solidFill>
                <a:schemeClr val="tx1"/>
              </a:solidFill>
            </a:endParaRPr>
          </a:p>
        </p:txBody>
      </p:sp>
      <p:sp>
        <p:nvSpPr>
          <p:cNvPr id="10" name="Rectangle: Rounded Corners 9">
            <a:extLst>
              <a:ext uri="{FF2B5EF4-FFF2-40B4-BE49-F238E27FC236}">
                <a16:creationId xmlns:a16="http://schemas.microsoft.com/office/drawing/2014/main" id="{912679DD-0409-4833-9FE0-297027221616}"/>
              </a:ext>
            </a:extLst>
          </p:cNvPr>
          <p:cNvSpPr/>
          <p:nvPr/>
        </p:nvSpPr>
        <p:spPr>
          <a:xfrm>
            <a:off x="3806171" y="3419744"/>
            <a:ext cx="6358247" cy="492660"/>
          </a:xfrm>
          <a:prstGeom prst="roundRect">
            <a:avLst>
              <a:gd name="adj" fmla="val 9578"/>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Big-Picture view using descriptive statistics</a:t>
            </a:r>
            <a:endParaRPr lang="en-IN" sz="2000" dirty="0">
              <a:solidFill>
                <a:schemeClr val="tx1"/>
              </a:solidFill>
            </a:endParaRPr>
          </a:p>
        </p:txBody>
      </p:sp>
      <p:sp>
        <p:nvSpPr>
          <p:cNvPr id="11" name="Rectangle: Rounded Corners 10">
            <a:extLst>
              <a:ext uri="{FF2B5EF4-FFF2-40B4-BE49-F238E27FC236}">
                <a16:creationId xmlns:a16="http://schemas.microsoft.com/office/drawing/2014/main" id="{683D6CCB-E166-412B-8C6B-8CC5BF387798}"/>
              </a:ext>
            </a:extLst>
          </p:cNvPr>
          <p:cNvSpPr/>
          <p:nvPr/>
        </p:nvSpPr>
        <p:spPr>
          <a:xfrm>
            <a:off x="3806171" y="4331767"/>
            <a:ext cx="6358247" cy="492660"/>
          </a:xfrm>
          <a:prstGeom prst="roundRect">
            <a:avLst>
              <a:gd name="adj" fmla="val 9578"/>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Creating of dashboards and visualizations</a:t>
            </a:r>
            <a:endParaRPr lang="en-IN" sz="2000" dirty="0">
              <a:solidFill>
                <a:schemeClr val="tx1"/>
              </a:solidFill>
            </a:endParaRPr>
          </a:p>
        </p:txBody>
      </p:sp>
      <p:sp>
        <p:nvSpPr>
          <p:cNvPr id="12" name="Rectangle: Rounded Corners 11">
            <a:extLst>
              <a:ext uri="{FF2B5EF4-FFF2-40B4-BE49-F238E27FC236}">
                <a16:creationId xmlns:a16="http://schemas.microsoft.com/office/drawing/2014/main" id="{A833C630-858C-4C10-9F2D-D2F0A87C9504}"/>
              </a:ext>
            </a:extLst>
          </p:cNvPr>
          <p:cNvSpPr/>
          <p:nvPr/>
        </p:nvSpPr>
        <p:spPr>
          <a:xfrm>
            <a:off x="3806171" y="2463495"/>
            <a:ext cx="6358247" cy="492660"/>
          </a:xfrm>
          <a:prstGeom prst="roundRect">
            <a:avLst>
              <a:gd name="adj" fmla="val 9578"/>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Analysis of all hidden trends found in the data</a:t>
            </a:r>
            <a:endParaRPr lang="en-IN" sz="2000" dirty="0">
              <a:solidFill>
                <a:schemeClr val="tx1"/>
              </a:solidFill>
            </a:endParaRPr>
          </a:p>
        </p:txBody>
      </p:sp>
      <p:sp>
        <p:nvSpPr>
          <p:cNvPr id="13" name="Rectangle: Rounded Corners 12">
            <a:extLst>
              <a:ext uri="{FF2B5EF4-FFF2-40B4-BE49-F238E27FC236}">
                <a16:creationId xmlns:a16="http://schemas.microsoft.com/office/drawing/2014/main" id="{BA9DD322-BE0B-4CD8-A3C3-643BF07168C9}"/>
              </a:ext>
            </a:extLst>
          </p:cNvPr>
          <p:cNvSpPr/>
          <p:nvPr/>
        </p:nvSpPr>
        <p:spPr>
          <a:xfrm>
            <a:off x="3806171" y="5216197"/>
            <a:ext cx="6358247" cy="492660"/>
          </a:xfrm>
          <a:prstGeom prst="roundRect">
            <a:avLst>
              <a:gd name="adj" fmla="val 9578"/>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Presentation of results to clients and internals</a:t>
            </a:r>
            <a:endParaRPr lang="en-IN" sz="2000" dirty="0">
              <a:solidFill>
                <a:schemeClr val="tx1"/>
              </a:solidFill>
            </a:endParaRPr>
          </a:p>
        </p:txBody>
      </p:sp>
      <p:sp>
        <p:nvSpPr>
          <p:cNvPr id="14" name="Rectangle 13">
            <a:extLst>
              <a:ext uri="{FF2B5EF4-FFF2-40B4-BE49-F238E27FC236}">
                <a16:creationId xmlns:a16="http://schemas.microsoft.com/office/drawing/2014/main" id="{9E588103-4E6B-4CFA-9502-F7D3B0585814}"/>
              </a:ext>
            </a:extLst>
          </p:cNvPr>
          <p:cNvSpPr/>
          <p:nvPr/>
        </p:nvSpPr>
        <p:spPr>
          <a:xfrm>
            <a:off x="1393305" y="1097281"/>
            <a:ext cx="9884295" cy="45719"/>
          </a:xfrm>
          <a:prstGeom prst="rect">
            <a:avLst/>
          </a:prstGeom>
          <a:solidFill>
            <a:srgbClr val="5C5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a:t>
            </a:r>
          </a:p>
        </p:txBody>
      </p:sp>
      <p:pic>
        <p:nvPicPr>
          <p:cNvPr id="6146" name="Picture 2" descr="411 Carpet Cleaning Logo Illustrations &amp;amp; Clip Art - iStock">
            <a:extLst>
              <a:ext uri="{FF2B5EF4-FFF2-40B4-BE49-F238E27FC236}">
                <a16:creationId xmlns:a16="http://schemas.microsoft.com/office/drawing/2014/main" id="{E7C8F2C3-B741-41B3-BD82-08E8D2C37B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745" t="55962" r="13399" b="17401"/>
          <a:stretch/>
        </p:blipFill>
        <p:spPr bwMode="auto">
          <a:xfrm>
            <a:off x="2730425" y="1392920"/>
            <a:ext cx="695078" cy="77610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A840B18-6704-4E5E-BFF8-3EA5C4DB58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05826" y="4227549"/>
            <a:ext cx="594323" cy="692163"/>
          </a:xfrm>
          <a:prstGeom prst="rect">
            <a:avLst/>
          </a:prstGeom>
        </p:spPr>
      </p:pic>
      <p:pic>
        <p:nvPicPr>
          <p:cNvPr id="18" name="Picture 17">
            <a:extLst>
              <a:ext uri="{FF2B5EF4-FFF2-40B4-BE49-F238E27FC236}">
                <a16:creationId xmlns:a16="http://schemas.microsoft.com/office/drawing/2014/main" id="{23382951-3C44-4DD3-9145-27FD29A1B9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54455" y="5081812"/>
            <a:ext cx="796925" cy="776539"/>
          </a:xfrm>
          <a:prstGeom prst="rect">
            <a:avLst/>
          </a:prstGeom>
        </p:spPr>
      </p:pic>
      <p:pic>
        <p:nvPicPr>
          <p:cNvPr id="20" name="Picture 19">
            <a:extLst>
              <a:ext uri="{FF2B5EF4-FFF2-40B4-BE49-F238E27FC236}">
                <a16:creationId xmlns:a16="http://schemas.microsoft.com/office/drawing/2014/main" id="{C4B9C90F-703B-41DB-896A-377EB64E529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32509" y="3256201"/>
            <a:ext cx="796925" cy="800632"/>
          </a:xfrm>
          <a:prstGeom prst="rect">
            <a:avLst/>
          </a:prstGeom>
        </p:spPr>
      </p:pic>
      <p:pic>
        <p:nvPicPr>
          <p:cNvPr id="22" name="Picture 21">
            <a:extLst>
              <a:ext uri="{FF2B5EF4-FFF2-40B4-BE49-F238E27FC236}">
                <a16:creationId xmlns:a16="http://schemas.microsoft.com/office/drawing/2014/main" id="{9D0A9679-2FBB-409F-8668-210F96BA74C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22889" y="2355454"/>
            <a:ext cx="895935" cy="776104"/>
          </a:xfrm>
          <a:prstGeom prst="rect">
            <a:avLst/>
          </a:prstGeom>
        </p:spPr>
      </p:pic>
    </p:spTree>
    <p:extLst>
      <p:ext uri="{BB962C8B-B14F-4D97-AF65-F5344CB8AC3E}">
        <p14:creationId xmlns:p14="http://schemas.microsoft.com/office/powerpoint/2010/main" val="257645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au Dashboard from Start to End (Part 1)| HR Dashboard | Beginner to  Pro | Tableau Project - YouTube">
            <a:extLst>
              <a:ext uri="{FF2B5EF4-FFF2-40B4-BE49-F238E27FC236}">
                <a16:creationId xmlns:a16="http://schemas.microsoft.com/office/drawing/2014/main" id="{65364C2B-855A-6268-75A4-9FC44FC473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2600"/>
          <a:stretch/>
        </p:blipFill>
        <p:spPr bwMode="auto">
          <a:xfrm>
            <a:off x="1695450" y="339321"/>
            <a:ext cx="9206230" cy="5925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7318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BC656C-380E-4CB5-B505-6F952A2BF402}"/>
              </a:ext>
            </a:extLst>
          </p:cNvPr>
          <p:cNvSpPr txBox="1"/>
          <p:nvPr/>
        </p:nvSpPr>
        <p:spPr>
          <a:xfrm>
            <a:off x="2175588" y="4277895"/>
            <a:ext cx="2216726" cy="1477328"/>
          </a:xfrm>
          <a:prstGeom prst="rect">
            <a:avLst/>
          </a:prstGeom>
          <a:noFill/>
        </p:spPr>
        <p:txBody>
          <a:bodyPr wrap="square" rtlCol="0">
            <a:spAutoFit/>
          </a:bodyPr>
          <a:lstStyle/>
          <a:p>
            <a:pPr algn="ctr"/>
            <a:r>
              <a:rPr lang="en-US" b="1" dirty="0"/>
              <a:t>Data Engineer</a:t>
            </a:r>
          </a:p>
          <a:p>
            <a:pPr algn="ctr"/>
            <a:r>
              <a:rPr lang="en-US" dirty="0"/>
              <a:t>Responsible for bringing in all the data from various sources</a:t>
            </a:r>
            <a:endParaRPr lang="en-IN" dirty="0"/>
          </a:p>
        </p:txBody>
      </p:sp>
      <p:sp>
        <p:nvSpPr>
          <p:cNvPr id="4" name="TextBox 3">
            <a:extLst>
              <a:ext uri="{FF2B5EF4-FFF2-40B4-BE49-F238E27FC236}">
                <a16:creationId xmlns:a16="http://schemas.microsoft.com/office/drawing/2014/main" id="{F4B3E68F-9681-4C6A-9F9A-3665A05524EE}"/>
              </a:ext>
            </a:extLst>
          </p:cNvPr>
          <p:cNvSpPr txBox="1"/>
          <p:nvPr/>
        </p:nvSpPr>
        <p:spPr>
          <a:xfrm>
            <a:off x="7311914" y="4277895"/>
            <a:ext cx="3066082" cy="1477328"/>
          </a:xfrm>
          <a:prstGeom prst="rect">
            <a:avLst/>
          </a:prstGeom>
          <a:noFill/>
        </p:spPr>
        <p:txBody>
          <a:bodyPr wrap="square" rtlCol="0">
            <a:spAutoFit/>
          </a:bodyPr>
          <a:lstStyle/>
          <a:p>
            <a:pPr algn="ctr"/>
            <a:r>
              <a:rPr lang="en-US" b="1" dirty="0"/>
              <a:t>Data Scientist</a:t>
            </a:r>
          </a:p>
          <a:p>
            <a:pPr algn="ctr"/>
            <a:r>
              <a:rPr lang="en-US" dirty="0"/>
              <a:t>Responsible for </a:t>
            </a:r>
            <a:r>
              <a:rPr kumimoji="0" lang="en-US" altLang="en-US" sz="1800" b="0" i="0" u="none" strike="noStrike" cap="none" normalizeH="0" baseline="0" dirty="0">
                <a:ln>
                  <a:noFill/>
                </a:ln>
                <a:solidFill>
                  <a:srgbClr val="000000"/>
                </a:solidFill>
                <a:effectLst/>
                <a:latin typeface="Söhne"/>
              </a:rPr>
              <a:t>developing machine learning models to solve business problems and improve processes.</a:t>
            </a:r>
          </a:p>
        </p:txBody>
      </p:sp>
      <p:sp>
        <p:nvSpPr>
          <p:cNvPr id="6" name="TextBox 5">
            <a:extLst>
              <a:ext uri="{FF2B5EF4-FFF2-40B4-BE49-F238E27FC236}">
                <a16:creationId xmlns:a16="http://schemas.microsoft.com/office/drawing/2014/main" id="{4C36146E-D295-4FD0-A6BA-AD7A303922F3}"/>
              </a:ext>
            </a:extLst>
          </p:cNvPr>
          <p:cNvSpPr txBox="1"/>
          <p:nvPr/>
        </p:nvSpPr>
        <p:spPr>
          <a:xfrm>
            <a:off x="4727206" y="4277895"/>
            <a:ext cx="2480636" cy="1477328"/>
          </a:xfrm>
          <a:prstGeom prst="rect">
            <a:avLst/>
          </a:prstGeom>
          <a:noFill/>
        </p:spPr>
        <p:txBody>
          <a:bodyPr wrap="square" rtlCol="0">
            <a:spAutoFit/>
          </a:bodyPr>
          <a:lstStyle/>
          <a:p>
            <a:pPr algn="ctr"/>
            <a:r>
              <a:rPr lang="en-US" b="1" dirty="0"/>
              <a:t>Data Analyst</a:t>
            </a:r>
          </a:p>
          <a:p>
            <a:pPr algn="ctr"/>
            <a:r>
              <a:rPr lang="en-US" dirty="0"/>
              <a:t>Responsible for working on all of the raw data and convert it into valid information </a:t>
            </a:r>
            <a:endParaRPr lang="en-IN" dirty="0"/>
          </a:p>
        </p:txBody>
      </p:sp>
      <p:sp>
        <p:nvSpPr>
          <p:cNvPr id="7" name="TextBox 6">
            <a:extLst>
              <a:ext uri="{FF2B5EF4-FFF2-40B4-BE49-F238E27FC236}">
                <a16:creationId xmlns:a16="http://schemas.microsoft.com/office/drawing/2014/main" id="{E1B6D940-F528-4D45-9383-BD7EDBDB3A57}"/>
              </a:ext>
            </a:extLst>
          </p:cNvPr>
          <p:cNvSpPr txBox="1"/>
          <p:nvPr/>
        </p:nvSpPr>
        <p:spPr>
          <a:xfrm>
            <a:off x="1393305" y="278673"/>
            <a:ext cx="5630950" cy="646331"/>
          </a:xfrm>
          <a:prstGeom prst="rect">
            <a:avLst/>
          </a:prstGeom>
          <a:noFill/>
        </p:spPr>
        <p:txBody>
          <a:bodyPr wrap="square" rtlCol="0">
            <a:spAutoFit/>
          </a:bodyPr>
          <a:lstStyle/>
          <a:p>
            <a:r>
              <a:rPr lang="en-US" sz="3600" b="1" dirty="0"/>
              <a:t>In a List</a:t>
            </a:r>
            <a:endParaRPr lang="en-IN" sz="3600" b="1" dirty="0"/>
          </a:p>
        </p:txBody>
      </p:sp>
      <p:pic>
        <p:nvPicPr>
          <p:cNvPr id="8" name="Picture 7">
            <a:extLst>
              <a:ext uri="{FF2B5EF4-FFF2-40B4-BE49-F238E27FC236}">
                <a16:creationId xmlns:a16="http://schemas.microsoft.com/office/drawing/2014/main" id="{7074C913-AA16-4211-AD89-99EA3BACC0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4209" y="1269557"/>
            <a:ext cx="8089958" cy="2879001"/>
          </a:xfrm>
          <a:prstGeom prst="rect">
            <a:avLst/>
          </a:prstGeom>
        </p:spPr>
      </p:pic>
      <p:sp>
        <p:nvSpPr>
          <p:cNvPr id="9" name="Rectangle 8">
            <a:extLst>
              <a:ext uri="{FF2B5EF4-FFF2-40B4-BE49-F238E27FC236}">
                <a16:creationId xmlns:a16="http://schemas.microsoft.com/office/drawing/2014/main" id="{85E59A3B-5348-4B9C-ABAF-AD32909B3BCE}"/>
              </a:ext>
            </a:extLst>
          </p:cNvPr>
          <p:cNvSpPr/>
          <p:nvPr/>
        </p:nvSpPr>
        <p:spPr>
          <a:xfrm>
            <a:off x="1393305" y="1097281"/>
            <a:ext cx="9884295" cy="45719"/>
          </a:xfrm>
          <a:prstGeom prst="rect">
            <a:avLst/>
          </a:prstGeom>
          <a:solidFill>
            <a:srgbClr val="5C5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a:t>
            </a:r>
          </a:p>
        </p:txBody>
      </p:sp>
      <p:sp>
        <p:nvSpPr>
          <p:cNvPr id="12" name="Rectangle 5">
            <a:extLst>
              <a:ext uri="{FF2B5EF4-FFF2-40B4-BE49-F238E27FC236}">
                <a16:creationId xmlns:a16="http://schemas.microsoft.com/office/drawing/2014/main" id="{87A3BA3B-AD3A-417B-83CE-28C3B4C66144}"/>
              </a:ext>
            </a:extLst>
          </p:cNvPr>
          <p:cNvSpPr>
            <a:spLocks noChangeArrowheads="1"/>
          </p:cNvSpPr>
          <p:nvPr/>
        </p:nvSpPr>
        <p:spPr bwMode="auto">
          <a:xfrm>
            <a:off x="0" y="-945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rgbClr val="000000"/>
                </a:solidFill>
                <a:effectLst/>
                <a:latin typeface="Söhn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975965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6370</TotalTime>
  <Words>736</Words>
  <Application>Microsoft Office PowerPoint</Application>
  <PresentationFormat>Widescreen</PresentationFormat>
  <Paragraphs>172</Paragraphs>
  <Slides>41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Söhne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Faizan</dc:creator>
  <cp:lastModifiedBy>BATMAN BRUCE WAYNE</cp:lastModifiedBy>
  <cp:revision>283</cp:revision>
  <dcterms:created xsi:type="dcterms:W3CDTF">2022-02-03T09:46:38Z</dcterms:created>
  <dcterms:modified xsi:type="dcterms:W3CDTF">2026-01-03T07:30:16Z</dcterms:modified>
</cp:coreProperties>
</file>